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77"/>
  </p:notesMasterIdLst>
  <p:sldIdLst>
    <p:sldId id="257" r:id="rId2"/>
    <p:sldId id="352" r:id="rId3"/>
    <p:sldId id="350" r:id="rId4"/>
    <p:sldId id="351" r:id="rId5"/>
    <p:sldId id="344" r:id="rId6"/>
    <p:sldId id="345" r:id="rId7"/>
    <p:sldId id="324" r:id="rId8"/>
    <p:sldId id="325" r:id="rId9"/>
    <p:sldId id="397" r:id="rId10"/>
    <p:sldId id="347" r:id="rId11"/>
    <p:sldId id="326" r:id="rId12"/>
    <p:sldId id="335" r:id="rId13"/>
    <p:sldId id="337" r:id="rId14"/>
    <p:sldId id="394" r:id="rId15"/>
    <p:sldId id="339" r:id="rId16"/>
    <p:sldId id="374" r:id="rId17"/>
    <p:sldId id="346" r:id="rId18"/>
    <p:sldId id="323" r:id="rId19"/>
    <p:sldId id="322" r:id="rId20"/>
    <p:sldId id="327" r:id="rId21"/>
    <p:sldId id="373" r:id="rId22"/>
    <p:sldId id="353" r:id="rId23"/>
    <p:sldId id="340" r:id="rId24"/>
    <p:sldId id="328" r:id="rId25"/>
    <p:sldId id="329" r:id="rId26"/>
    <p:sldId id="330" r:id="rId27"/>
    <p:sldId id="332" r:id="rId28"/>
    <p:sldId id="333" r:id="rId29"/>
    <p:sldId id="354" r:id="rId30"/>
    <p:sldId id="258" r:id="rId31"/>
    <p:sldId id="268" r:id="rId32"/>
    <p:sldId id="355" r:id="rId33"/>
    <p:sldId id="290" r:id="rId34"/>
    <p:sldId id="321" r:id="rId35"/>
    <p:sldId id="297" r:id="rId36"/>
    <p:sldId id="356" r:id="rId37"/>
    <p:sldId id="359" r:id="rId38"/>
    <p:sldId id="357" r:id="rId39"/>
    <p:sldId id="358" r:id="rId40"/>
    <p:sldId id="360" r:id="rId41"/>
    <p:sldId id="301" r:id="rId42"/>
    <p:sldId id="375" r:id="rId43"/>
    <p:sldId id="300" r:id="rId44"/>
    <p:sldId id="303" r:id="rId45"/>
    <p:sldId id="381" r:id="rId46"/>
    <p:sldId id="383" r:id="rId47"/>
    <p:sldId id="384" r:id="rId48"/>
    <p:sldId id="382" r:id="rId49"/>
    <p:sldId id="385" r:id="rId50"/>
    <p:sldId id="386" r:id="rId51"/>
    <p:sldId id="398" r:id="rId52"/>
    <p:sldId id="362" r:id="rId53"/>
    <p:sldId id="368" r:id="rId54"/>
    <p:sldId id="367" r:id="rId55"/>
    <p:sldId id="369" r:id="rId56"/>
    <p:sldId id="370" r:id="rId57"/>
    <p:sldId id="363" r:id="rId58"/>
    <p:sldId id="267" r:id="rId59"/>
    <p:sldId id="361" r:id="rId60"/>
    <p:sldId id="392" r:id="rId61"/>
    <p:sldId id="396" r:id="rId62"/>
    <p:sldId id="364" r:id="rId63"/>
    <p:sldId id="307" r:id="rId64"/>
    <p:sldId id="309" r:id="rId65"/>
    <p:sldId id="365" r:id="rId66"/>
    <p:sldId id="388" r:id="rId67"/>
    <p:sldId id="389" r:id="rId68"/>
    <p:sldId id="390" r:id="rId69"/>
    <p:sldId id="391" r:id="rId70"/>
    <p:sldId id="372" r:id="rId71"/>
    <p:sldId id="395" r:id="rId72"/>
    <p:sldId id="342" r:id="rId73"/>
    <p:sldId id="366" r:id="rId74"/>
    <p:sldId id="376" r:id="rId75"/>
    <p:sldId id="377" r:id="rId76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CC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5000" autoAdjust="0"/>
    <p:restoredTop sz="94660"/>
  </p:normalViewPr>
  <p:slideViewPr>
    <p:cSldViewPr snapToGrid="0">
      <p:cViewPr varScale="1">
        <p:scale>
          <a:sx n="123" d="100"/>
          <a:sy n="123" d="100"/>
        </p:scale>
        <p:origin x="-102" y="-33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90" d="100"/>
        <a:sy n="19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40CFF4-2B0A-40A0-8805-5927884E9A04}" type="datetimeFigureOut">
              <a:rPr lang="fr-FR" smtClean="0"/>
              <a:t>26/03/2018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1C22D5-35B0-410D-95C1-57953B28886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53556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3F8D3B8E-4F46-4B89-8250-A8AD0AF280D6}" type="slidenum">
              <a:rPr lang="fr-FR" altLang="fr-FR"/>
              <a:pPr algn="r" eaLnBrk="1" hangingPunct="1">
                <a:spcBef>
                  <a:spcPct val="0"/>
                </a:spcBef>
              </a:pPr>
              <a:t>46</a:t>
            </a:fld>
            <a:endParaRPr lang="fr-FR" altLang="fr-FR"/>
          </a:p>
        </p:txBody>
      </p:sp>
      <p:sp>
        <p:nvSpPr>
          <p:cNvPr id="1208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592138" y="804863"/>
            <a:ext cx="5675312" cy="3192462"/>
          </a:xfrm>
          <a:ln/>
        </p:spPr>
      </p:sp>
      <p:sp>
        <p:nvSpPr>
          <p:cNvPr id="1208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6575"/>
            <a:ext cx="5029200" cy="38528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fr-FR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Rectangle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641350" y="914400"/>
            <a:ext cx="5573713" cy="313531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409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1046350" y="4352637"/>
            <a:ext cx="4770904" cy="34795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fr-FR" altLang="fr-F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0" y="0"/>
            <a:ext cx="7823200" cy="6858000"/>
            <a:chOff x="0" y="0"/>
            <a:chExt cx="3696" cy="4320"/>
          </a:xfrm>
        </p:grpSpPr>
        <p:sp>
          <p:nvSpPr>
            <p:cNvPr id="5" name="Rectangle 3"/>
            <p:cNvSpPr>
              <a:spLocks noChangeArrowheads="1"/>
            </p:cNvSpPr>
            <p:nvPr/>
          </p:nvSpPr>
          <p:spPr bwMode="auto">
            <a:xfrm>
              <a:off x="0" y="0"/>
              <a:ext cx="2880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2"/>
                  </a:solidFill>
                  <a:latin typeface="Calibri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2"/>
                  </a:solidFill>
                  <a:latin typeface="Calibri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2"/>
                  </a:solidFill>
                  <a:latin typeface="Calibri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2"/>
                  </a:solidFill>
                  <a:latin typeface="Calibri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2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Calibri" pitchFamily="34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fr-FR" altLang="fr-FR" sz="2400">
                <a:solidFill>
                  <a:srgbClr val="003366"/>
                </a:solidFill>
                <a:latin typeface="Times New Roman" pitchFamily="18" charset="0"/>
              </a:endParaRPr>
            </a:p>
          </p:txBody>
        </p:sp>
        <p:sp>
          <p:nvSpPr>
            <p:cNvPr id="6" name="AutoShape 4"/>
            <p:cNvSpPr>
              <a:spLocks noChangeArrowheads="1"/>
            </p:cNvSpPr>
            <p:nvPr/>
          </p:nvSpPr>
          <p:spPr bwMode="white">
            <a:xfrm>
              <a:off x="432" y="624"/>
              <a:ext cx="3264" cy="12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2"/>
                  </a:solidFill>
                  <a:latin typeface="Calibri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2"/>
                  </a:solidFill>
                  <a:latin typeface="Calibri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2"/>
                  </a:solidFill>
                  <a:latin typeface="Calibri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2"/>
                  </a:solidFill>
                  <a:latin typeface="Calibri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2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Calibri" pitchFamily="34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kumimoji="1" lang="fr-FR" altLang="fr-FR" sz="2400">
                <a:solidFill>
                  <a:srgbClr val="003366"/>
                </a:solidFill>
                <a:latin typeface="Times New Roman" pitchFamily="18" charset="0"/>
              </a:endParaRPr>
            </a:p>
          </p:txBody>
        </p:sp>
      </p:grpSp>
      <p:grpSp>
        <p:nvGrpSpPr>
          <p:cNvPr id="7" name="Group 5"/>
          <p:cNvGrpSpPr>
            <a:grpSpLocks/>
          </p:cNvGrpSpPr>
          <p:nvPr/>
        </p:nvGrpSpPr>
        <p:grpSpPr bwMode="auto">
          <a:xfrm>
            <a:off x="4842933" y="4889500"/>
            <a:ext cx="6502400" cy="319088"/>
            <a:chOff x="2288" y="3080"/>
            <a:chExt cx="3072" cy="201"/>
          </a:xfrm>
        </p:grpSpPr>
        <p:sp>
          <p:nvSpPr>
            <p:cNvPr id="8" name="AutoShape 6"/>
            <p:cNvSpPr>
              <a:spLocks noChangeArrowheads="1"/>
            </p:cNvSpPr>
            <p:nvPr/>
          </p:nvSpPr>
          <p:spPr bwMode="auto">
            <a:xfrm flipH="1">
              <a:off x="2288" y="3080"/>
              <a:ext cx="2914" cy="200"/>
            </a:xfrm>
            <a:prstGeom prst="roundRect">
              <a:avLst>
                <a:gd name="adj" fmla="val 0"/>
              </a:avLst>
            </a:prstGeom>
            <a:solidFill>
              <a:schemeClr val="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2"/>
                  </a:solidFill>
                  <a:latin typeface="Calibri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2"/>
                  </a:solidFill>
                  <a:latin typeface="Calibri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2"/>
                  </a:solidFill>
                  <a:latin typeface="Calibri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2"/>
                  </a:solidFill>
                  <a:latin typeface="Calibri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2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Calibri" pitchFamily="34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altLang="fr-FR" sz="2400">
                <a:solidFill>
                  <a:srgbClr val="006666"/>
                </a:solidFill>
              </a:endParaRPr>
            </a:p>
          </p:txBody>
        </p:sp>
        <p:sp>
          <p:nvSpPr>
            <p:cNvPr id="9" name="AutoShape 7"/>
            <p:cNvSpPr>
              <a:spLocks noChangeArrowheads="1"/>
            </p:cNvSpPr>
            <p:nvPr/>
          </p:nvSpPr>
          <p:spPr bwMode="auto">
            <a:xfrm>
              <a:off x="5196" y="3080"/>
              <a:ext cx="164" cy="201"/>
            </a:xfrm>
            <a:prstGeom prst="flowChartDelay">
              <a:avLst/>
            </a:prstGeom>
            <a:solidFill>
              <a:schemeClr val="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2"/>
                  </a:solidFill>
                  <a:latin typeface="Calibri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2"/>
                  </a:solidFill>
                  <a:latin typeface="Calibri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2"/>
                  </a:solidFill>
                  <a:latin typeface="Calibri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2"/>
                  </a:solidFill>
                  <a:latin typeface="Calibri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2"/>
                  </a:solidFill>
                  <a:latin typeface="Calibri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Calibri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Calibri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Calibri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2"/>
                  </a:solidFill>
                  <a:latin typeface="Calibri" pitchFamily="34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altLang="fr-FR" sz="2400">
                <a:solidFill>
                  <a:srgbClr val="006666"/>
                </a:solidFill>
              </a:endParaRPr>
            </a:p>
          </p:txBody>
        </p:sp>
      </p:grpSp>
      <p:sp>
        <p:nvSpPr>
          <p:cNvPr id="108552" name="Rectangle 8"/>
          <p:cNvSpPr>
            <a:spLocks noGrp="1" noChangeArrowheads="1"/>
          </p:cNvSpPr>
          <p:nvPr>
            <p:ph type="subTitle" idx="1"/>
          </p:nvPr>
        </p:nvSpPr>
        <p:spPr>
          <a:xfrm>
            <a:off x="6231467" y="2927350"/>
            <a:ext cx="5350933" cy="1822450"/>
          </a:xfrm>
        </p:spPr>
        <p:txBody>
          <a:bodyPr anchor="b"/>
          <a:lstStyle>
            <a:lvl1pPr marL="0" indent="0">
              <a:buFont typeface="Wingdings" pitchFamily="2" charset="2"/>
              <a:buNone/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fr-FR" altLang="fr-FR" noProof="0"/>
              <a:t>Cliquez pour modifier le style des sous-titres du masque</a:t>
            </a:r>
          </a:p>
        </p:txBody>
      </p:sp>
      <p:sp>
        <p:nvSpPr>
          <p:cNvPr id="108556" name="AutoShape 12"/>
          <p:cNvSpPr>
            <a:spLocks noGrp="1" noChangeArrowheads="1"/>
          </p:cNvSpPr>
          <p:nvPr>
            <p:ph type="ctrTitle" sz="quarter"/>
          </p:nvPr>
        </p:nvSpPr>
        <p:spPr>
          <a:xfrm>
            <a:off x="914400" y="990600"/>
            <a:ext cx="10972800" cy="1905000"/>
          </a:xfrm>
          <a:prstGeom prst="roundRect">
            <a:avLst>
              <a:gd name="adj" fmla="val 50000"/>
            </a:avLst>
          </a:prstGeom>
        </p:spPr>
        <p:txBody>
          <a:bodyPr anchor="ctr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fr-FR" altLang="fr-FR" noProof="0"/>
              <a:t>Cliquez pour modifier le style du titre</a:t>
            </a:r>
          </a:p>
        </p:txBody>
      </p:sp>
      <p:sp>
        <p:nvSpPr>
          <p:cNvPr id="10" name="Rectangle 9"/>
          <p:cNvSpPr>
            <a:spLocks noGrp="1" noChangeArrowheads="1"/>
          </p:cNvSpPr>
          <p:nvPr>
            <p:ph type="dt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fr-FR" altLang="fr-FR">
              <a:solidFill>
                <a:srgbClr val="FFFFFF"/>
              </a:solidFill>
            </a:endParaRPr>
          </a:p>
        </p:txBody>
      </p:sp>
      <p:sp>
        <p:nvSpPr>
          <p:cNvPr id="11" name="Rectangle 1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pPr>
              <a:defRPr/>
            </a:pPr>
            <a:endParaRPr lang="fr-FR" altLang="fr-FR">
              <a:solidFill>
                <a:srgbClr val="003366"/>
              </a:solidFill>
            </a:endParaRPr>
          </a:p>
        </p:txBody>
      </p:sp>
      <p:sp>
        <p:nvSpPr>
          <p:cNvPr id="12" name="Rectangle 11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101601" y="6248400"/>
            <a:ext cx="783167" cy="488950"/>
          </a:xfrm>
        </p:spPr>
        <p:txBody>
          <a:bodyPr anchorCtr="0"/>
          <a:lstStyle>
            <a:lvl1pPr>
              <a:defRPr/>
            </a:lvl1pPr>
          </a:lstStyle>
          <a:p>
            <a:pPr>
              <a:defRPr/>
            </a:pPr>
            <a:fld id="{6E684DA9-455F-4FB5-BDC9-ABF14952A953}" type="slidenum">
              <a:rPr lang="fr-FR" altLang="fr-FR">
                <a:solidFill>
                  <a:srgbClr val="FFFFFF"/>
                </a:solidFill>
              </a:rPr>
              <a:pPr>
                <a:defRPr/>
              </a:pPr>
              <a:t>‹N°›</a:t>
            </a:fld>
            <a:endParaRPr lang="fr-FR" altLang="fr-FR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69950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 altLang="fr-FR">
              <a:solidFill>
                <a:srgbClr val="003366"/>
              </a:solidFill>
            </a:endParaRP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 altLang="fr-FR">
              <a:solidFill>
                <a:srgbClr val="003366"/>
              </a:solidFill>
            </a:endParaRPr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E3B69E5-AB8D-4BFF-B45E-EFA2D6A23BBA}" type="slidenum">
              <a:rPr lang="fr-FR" altLang="fr-FR">
                <a:solidFill>
                  <a:srgbClr val="FFFFFF"/>
                </a:solidFill>
              </a:rPr>
              <a:pPr>
                <a:defRPr/>
              </a:pPr>
              <a:t>‹N°›</a:t>
            </a:fld>
            <a:endParaRPr lang="fr-FR" altLang="fr-FR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52214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940800" y="762001"/>
            <a:ext cx="2641600" cy="5324475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1016000" y="762001"/>
            <a:ext cx="7721600" cy="5324475"/>
          </a:xfrm>
        </p:spPr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 altLang="fr-FR">
              <a:solidFill>
                <a:srgbClr val="003366"/>
              </a:solidFill>
            </a:endParaRP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 altLang="fr-FR">
              <a:solidFill>
                <a:srgbClr val="003366"/>
              </a:solidFill>
            </a:endParaRPr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A10DAC-ED7F-49AF-990C-986DBE7861FA}" type="slidenum">
              <a:rPr lang="fr-FR" altLang="fr-FR">
                <a:solidFill>
                  <a:srgbClr val="FFFFFF"/>
                </a:solidFill>
              </a:rPr>
              <a:pPr>
                <a:defRPr/>
              </a:pPr>
              <a:t>‹N°›</a:t>
            </a:fld>
            <a:endParaRPr lang="fr-FR" altLang="fr-FR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50860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 altLang="fr-FR">
              <a:solidFill>
                <a:srgbClr val="003366"/>
              </a:solidFill>
            </a:endParaRP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 altLang="fr-FR">
              <a:solidFill>
                <a:srgbClr val="003366"/>
              </a:solidFill>
            </a:endParaRPr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C6FA6D6-0BDD-4339-A633-1821D8845EC4}" type="slidenum">
              <a:rPr lang="fr-FR" altLang="fr-FR">
                <a:solidFill>
                  <a:srgbClr val="FFFFFF"/>
                </a:solidFill>
              </a:rPr>
              <a:pPr>
                <a:defRPr/>
              </a:pPr>
              <a:t>‹N°›</a:t>
            </a:fld>
            <a:endParaRPr lang="fr-FR" altLang="fr-FR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72334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 altLang="fr-FR">
              <a:solidFill>
                <a:srgbClr val="003366"/>
              </a:solidFill>
            </a:endParaRP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 altLang="fr-FR">
              <a:solidFill>
                <a:srgbClr val="003366"/>
              </a:solidFill>
            </a:endParaRPr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63A539F-CDD5-4C62-AFD9-EFF6E971DFD5}" type="slidenum">
              <a:rPr lang="fr-FR" altLang="fr-FR">
                <a:solidFill>
                  <a:srgbClr val="FFFFFF"/>
                </a:solidFill>
              </a:rPr>
              <a:pPr>
                <a:defRPr/>
              </a:pPr>
              <a:t>‹N°›</a:t>
            </a:fld>
            <a:endParaRPr lang="fr-FR" altLang="fr-FR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32966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1117601" y="2362201"/>
            <a:ext cx="5027084" cy="37242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347884" y="2362201"/>
            <a:ext cx="5027083" cy="37242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 altLang="fr-FR">
              <a:solidFill>
                <a:srgbClr val="003366"/>
              </a:solidFill>
            </a:endParaRPr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 altLang="fr-FR">
              <a:solidFill>
                <a:srgbClr val="003366"/>
              </a:solidFill>
            </a:endParaRPr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A4BA215-C54E-457C-81DF-60115BFB7ABA}" type="slidenum">
              <a:rPr lang="fr-FR" altLang="fr-FR">
                <a:solidFill>
                  <a:srgbClr val="FFFFFF"/>
                </a:solidFill>
              </a:rPr>
              <a:pPr>
                <a:defRPr/>
              </a:pPr>
              <a:t>‹N°›</a:t>
            </a:fld>
            <a:endParaRPr lang="fr-FR" altLang="fr-FR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04428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 altLang="fr-FR">
              <a:solidFill>
                <a:srgbClr val="003366"/>
              </a:solidFill>
            </a:endParaRPr>
          </a:p>
        </p:txBody>
      </p:sp>
      <p:sp>
        <p:nvSpPr>
          <p:cNvPr id="8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 altLang="fr-FR">
              <a:solidFill>
                <a:srgbClr val="003366"/>
              </a:solidFill>
            </a:endParaRPr>
          </a:p>
        </p:txBody>
      </p:sp>
      <p:sp>
        <p:nvSpPr>
          <p:cNvPr id="9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AC4517B-FE40-4A13-A86C-13C2541922BB}" type="slidenum">
              <a:rPr lang="fr-FR" altLang="fr-FR">
                <a:solidFill>
                  <a:srgbClr val="FFFFFF"/>
                </a:solidFill>
              </a:rPr>
              <a:pPr>
                <a:defRPr/>
              </a:pPr>
              <a:t>‹N°›</a:t>
            </a:fld>
            <a:endParaRPr lang="fr-FR" altLang="fr-FR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24912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 altLang="fr-FR">
              <a:solidFill>
                <a:srgbClr val="003366"/>
              </a:solidFill>
            </a:endParaRPr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 altLang="fr-FR">
              <a:solidFill>
                <a:srgbClr val="003366"/>
              </a:solidFill>
            </a:endParaRPr>
          </a:p>
        </p:txBody>
      </p:sp>
      <p:sp>
        <p:nvSpPr>
          <p:cNvPr id="5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A86AC4E-FF3C-4B33-8F9A-80AB6FA82409}" type="slidenum">
              <a:rPr lang="fr-FR" altLang="fr-FR">
                <a:solidFill>
                  <a:srgbClr val="FFFFFF"/>
                </a:solidFill>
              </a:rPr>
              <a:pPr>
                <a:defRPr/>
              </a:pPr>
              <a:t>‹N°›</a:t>
            </a:fld>
            <a:endParaRPr lang="fr-FR" altLang="fr-FR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56372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 altLang="fr-FR">
              <a:solidFill>
                <a:srgbClr val="003366"/>
              </a:solidFill>
            </a:endParaRPr>
          </a:p>
        </p:txBody>
      </p:sp>
      <p:sp>
        <p:nvSpPr>
          <p:cNvPr id="3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 altLang="fr-FR">
              <a:solidFill>
                <a:srgbClr val="003366"/>
              </a:solidFill>
            </a:endParaRPr>
          </a:p>
        </p:txBody>
      </p:sp>
      <p:sp>
        <p:nvSpPr>
          <p:cNvPr id="4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BD13A34-9A93-477E-B37C-E74ED372F788}" type="slidenum">
              <a:rPr lang="fr-FR" altLang="fr-FR">
                <a:solidFill>
                  <a:srgbClr val="FFFFFF"/>
                </a:solidFill>
              </a:rPr>
              <a:pPr>
                <a:defRPr/>
              </a:pPr>
              <a:t>‹N°›</a:t>
            </a:fld>
            <a:endParaRPr lang="fr-FR" altLang="fr-FR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15447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 altLang="fr-FR">
              <a:solidFill>
                <a:srgbClr val="003366"/>
              </a:solidFill>
            </a:endParaRPr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 altLang="fr-FR">
              <a:solidFill>
                <a:srgbClr val="003366"/>
              </a:solidFill>
            </a:endParaRPr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4744A5F-B84C-4951-9F79-8944A63788F5}" type="slidenum">
              <a:rPr lang="fr-FR" altLang="fr-FR">
                <a:solidFill>
                  <a:srgbClr val="FFFFFF"/>
                </a:solidFill>
              </a:rPr>
              <a:pPr>
                <a:defRPr/>
              </a:pPr>
              <a:t>‹N°›</a:t>
            </a:fld>
            <a:endParaRPr lang="fr-FR" altLang="fr-FR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04328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fr-FR" noProof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 altLang="fr-FR">
              <a:solidFill>
                <a:srgbClr val="003366"/>
              </a:solidFill>
            </a:endParaRPr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 altLang="fr-FR">
              <a:solidFill>
                <a:srgbClr val="003366"/>
              </a:solidFill>
            </a:endParaRPr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A7DC602-B2A0-4CE8-95A9-591393A692B6}" type="slidenum">
              <a:rPr lang="fr-FR" altLang="fr-FR">
                <a:solidFill>
                  <a:srgbClr val="FFFFFF"/>
                </a:solidFill>
              </a:rPr>
              <a:pPr>
                <a:defRPr/>
              </a:pPr>
              <a:t>‹N°›</a:t>
            </a:fld>
            <a:endParaRPr lang="fr-FR" altLang="fr-FR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71623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6" name="Group 2"/>
          <p:cNvGrpSpPr>
            <a:grpSpLocks/>
          </p:cNvGrpSpPr>
          <p:nvPr/>
        </p:nvGrpSpPr>
        <p:grpSpPr bwMode="auto">
          <a:xfrm>
            <a:off x="0" y="0"/>
            <a:ext cx="10160000" cy="6858000"/>
            <a:chOff x="0" y="0"/>
            <a:chExt cx="4800" cy="4320"/>
          </a:xfrm>
        </p:grpSpPr>
        <p:grpSp>
          <p:nvGrpSpPr>
            <p:cNvPr id="1032" name="Group 3"/>
            <p:cNvGrpSpPr>
              <a:grpSpLocks/>
            </p:cNvGrpSpPr>
            <p:nvPr userDrawn="1"/>
          </p:nvGrpSpPr>
          <p:grpSpPr bwMode="auto">
            <a:xfrm>
              <a:off x="0" y="0"/>
              <a:ext cx="2016" cy="4320"/>
              <a:chOff x="0" y="0"/>
              <a:chExt cx="2016" cy="4320"/>
            </a:xfrm>
          </p:grpSpPr>
          <p:sp>
            <p:nvSpPr>
              <p:cNvPr id="1036" name="Rectangle 4"/>
              <p:cNvSpPr>
                <a:spLocks noChangeArrowheads="1"/>
              </p:cNvSpPr>
              <p:nvPr userDrawn="1"/>
            </p:nvSpPr>
            <p:spPr bwMode="auto">
              <a:xfrm>
                <a:off x="0" y="0"/>
                <a:ext cx="480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2"/>
                    </a:solidFill>
                    <a:latin typeface="Calibri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2"/>
                    </a:solidFill>
                    <a:latin typeface="Calibri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2"/>
                    </a:solidFill>
                    <a:latin typeface="Calibri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2"/>
                    </a:solidFill>
                    <a:latin typeface="Calibri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2"/>
                    </a:solidFill>
                    <a:latin typeface="Calibri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2"/>
                    </a:solidFill>
                    <a:latin typeface="Calibri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2"/>
                    </a:solidFill>
                    <a:latin typeface="Calibri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2"/>
                    </a:solidFill>
                    <a:latin typeface="Calibri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2"/>
                    </a:solidFill>
                    <a:latin typeface="Calibri" pitchFamily="34" charset="0"/>
                  </a:defRPr>
                </a:lvl9pPr>
              </a:lstStyle>
              <a:p>
                <a:pPr eaLnBrk="1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fr-FR" altLang="fr-FR" sz="2400">
                  <a:solidFill>
                    <a:srgbClr val="006666"/>
                  </a:solidFill>
                </a:endParaRPr>
              </a:p>
            </p:txBody>
          </p:sp>
          <p:sp>
            <p:nvSpPr>
              <p:cNvPr id="1037" name="Freeform 5"/>
              <p:cNvSpPr>
                <a:spLocks/>
              </p:cNvSpPr>
              <p:nvPr userDrawn="1"/>
            </p:nvSpPr>
            <p:spPr bwMode="auto">
              <a:xfrm>
                <a:off x="288" y="0"/>
                <a:ext cx="1728" cy="735"/>
              </a:xfrm>
              <a:custGeom>
                <a:avLst/>
                <a:gdLst>
                  <a:gd name="T0" fmla="*/ 1728 w 1728"/>
                  <a:gd name="T1" fmla="*/ 0 h 735"/>
                  <a:gd name="T2" fmla="*/ 1728 w 1728"/>
                  <a:gd name="T3" fmla="*/ 480 h 735"/>
                  <a:gd name="T4" fmla="*/ 380 w 1728"/>
                  <a:gd name="T5" fmla="*/ 482 h 735"/>
                  <a:gd name="T6" fmla="*/ 354 w 1728"/>
                  <a:gd name="T7" fmla="*/ 480 h 735"/>
                  <a:gd name="T8" fmla="*/ 308 w 1728"/>
                  <a:gd name="T9" fmla="*/ 489 h 735"/>
                  <a:gd name="T10" fmla="*/ 246 w 1728"/>
                  <a:gd name="T11" fmla="*/ 531 h 735"/>
                  <a:gd name="T12" fmla="*/ 206 w 1728"/>
                  <a:gd name="T13" fmla="*/ 597 h 735"/>
                  <a:gd name="T14" fmla="*/ 192 w 1728"/>
                  <a:gd name="T15" fmla="*/ 666 h 735"/>
                  <a:gd name="T16" fmla="*/ 192 w 1728"/>
                  <a:gd name="T17" fmla="*/ 735 h 735"/>
                  <a:gd name="T18" fmla="*/ 0 w 1728"/>
                  <a:gd name="T19" fmla="*/ 735 h 735"/>
                  <a:gd name="T20" fmla="*/ 0 w 1728"/>
                  <a:gd name="T21" fmla="*/ 480 h 735"/>
                  <a:gd name="T22" fmla="*/ 0 w 1728"/>
                  <a:gd name="T23" fmla="*/ 0 h 735"/>
                  <a:gd name="T24" fmla="*/ 1728 w 1728"/>
                  <a:gd name="T25" fmla="*/ 0 h 735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1728" h="735">
                    <a:moveTo>
                      <a:pt x="1728" y="0"/>
                    </a:moveTo>
                    <a:lnTo>
                      <a:pt x="1728" y="480"/>
                    </a:lnTo>
                    <a:lnTo>
                      <a:pt x="380" y="482"/>
                    </a:lnTo>
                    <a:lnTo>
                      <a:pt x="354" y="480"/>
                    </a:lnTo>
                    <a:lnTo>
                      <a:pt x="308" y="489"/>
                    </a:lnTo>
                    <a:cubicBezTo>
                      <a:pt x="290" y="498"/>
                      <a:pt x="263" y="513"/>
                      <a:pt x="246" y="531"/>
                    </a:cubicBezTo>
                    <a:cubicBezTo>
                      <a:pt x="229" y="549"/>
                      <a:pt x="215" y="574"/>
                      <a:pt x="206" y="597"/>
                    </a:cubicBezTo>
                    <a:cubicBezTo>
                      <a:pt x="197" y="620"/>
                      <a:pt x="194" y="643"/>
                      <a:pt x="192" y="666"/>
                    </a:cubicBezTo>
                    <a:lnTo>
                      <a:pt x="192" y="735"/>
                    </a:lnTo>
                    <a:lnTo>
                      <a:pt x="0" y="735"/>
                    </a:lnTo>
                    <a:lnTo>
                      <a:pt x="0" y="480"/>
                    </a:lnTo>
                    <a:lnTo>
                      <a:pt x="0" y="0"/>
                    </a:lnTo>
                    <a:lnTo>
                      <a:pt x="172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fr-FR" sz="2400">
                  <a:solidFill>
                    <a:srgbClr val="006666"/>
                  </a:solidFill>
                  <a:latin typeface="Calibri" pitchFamily="34" charset="0"/>
                </a:endParaRPr>
              </a:p>
            </p:txBody>
          </p:sp>
        </p:grpSp>
        <p:grpSp>
          <p:nvGrpSpPr>
            <p:cNvPr id="1033" name="Group 6"/>
            <p:cNvGrpSpPr>
              <a:grpSpLocks/>
            </p:cNvGrpSpPr>
            <p:nvPr/>
          </p:nvGrpSpPr>
          <p:grpSpPr bwMode="auto">
            <a:xfrm>
              <a:off x="144" y="1248"/>
              <a:ext cx="4656" cy="201"/>
              <a:chOff x="144" y="1248"/>
              <a:chExt cx="4656" cy="201"/>
            </a:xfrm>
          </p:grpSpPr>
          <p:sp>
            <p:nvSpPr>
              <p:cNvPr id="1034" name="AutoShape 7"/>
              <p:cNvSpPr>
                <a:spLocks noChangeArrowheads="1"/>
              </p:cNvSpPr>
              <p:nvPr/>
            </p:nvSpPr>
            <p:spPr bwMode="auto">
              <a:xfrm>
                <a:off x="384" y="1248"/>
                <a:ext cx="4416" cy="200"/>
              </a:xfrm>
              <a:prstGeom prst="roundRect">
                <a:avLst>
                  <a:gd name="adj" fmla="val 0"/>
                </a:avLst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2"/>
                    </a:solidFill>
                    <a:latin typeface="Calibri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2"/>
                    </a:solidFill>
                    <a:latin typeface="Calibri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2"/>
                    </a:solidFill>
                    <a:latin typeface="Calibri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2"/>
                    </a:solidFill>
                    <a:latin typeface="Calibri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2"/>
                    </a:solidFill>
                    <a:latin typeface="Calibri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2"/>
                    </a:solidFill>
                    <a:latin typeface="Calibri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2"/>
                    </a:solidFill>
                    <a:latin typeface="Calibri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2"/>
                    </a:solidFill>
                    <a:latin typeface="Calibri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2"/>
                    </a:solidFill>
                    <a:latin typeface="Calibri" pitchFamily="34" charset="0"/>
                  </a:defRPr>
                </a:lvl9pPr>
              </a:lstStyle>
              <a:p>
                <a:pPr eaLnBrk="1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fr-FR" altLang="fr-FR" sz="2400">
                  <a:solidFill>
                    <a:srgbClr val="006666"/>
                  </a:solidFill>
                </a:endParaRPr>
              </a:p>
            </p:txBody>
          </p:sp>
          <p:sp>
            <p:nvSpPr>
              <p:cNvPr id="1035" name="AutoShape 8"/>
              <p:cNvSpPr>
                <a:spLocks noChangeArrowheads="1"/>
              </p:cNvSpPr>
              <p:nvPr/>
            </p:nvSpPr>
            <p:spPr bwMode="auto">
              <a:xfrm flipH="1">
                <a:off x="144" y="1248"/>
                <a:ext cx="248" cy="201"/>
              </a:xfrm>
              <a:prstGeom prst="flowChartDelay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2"/>
                    </a:solidFill>
                    <a:latin typeface="Calibri" pitchFamily="34" charset="0"/>
                  </a:defRPr>
                </a:lvl1pPr>
                <a:lvl2pPr marL="742950" indent="-285750" eaLnBrk="0" hangingPunct="0">
                  <a:defRPr sz="2400">
                    <a:solidFill>
                      <a:schemeClr val="tx2"/>
                    </a:solidFill>
                    <a:latin typeface="Calibri" pitchFamily="34" charset="0"/>
                  </a:defRPr>
                </a:lvl2pPr>
                <a:lvl3pPr marL="1143000" indent="-228600" eaLnBrk="0" hangingPunct="0">
                  <a:defRPr sz="2400">
                    <a:solidFill>
                      <a:schemeClr val="tx2"/>
                    </a:solidFill>
                    <a:latin typeface="Calibri" pitchFamily="34" charset="0"/>
                  </a:defRPr>
                </a:lvl3pPr>
                <a:lvl4pPr marL="1600200" indent="-228600" eaLnBrk="0" hangingPunct="0">
                  <a:defRPr sz="2400">
                    <a:solidFill>
                      <a:schemeClr val="tx2"/>
                    </a:solidFill>
                    <a:latin typeface="Calibri" pitchFamily="34" charset="0"/>
                  </a:defRPr>
                </a:lvl4pPr>
                <a:lvl5pPr marL="2057400" indent="-228600" eaLnBrk="0" hangingPunct="0">
                  <a:defRPr sz="2400">
                    <a:solidFill>
                      <a:schemeClr val="tx2"/>
                    </a:solidFill>
                    <a:latin typeface="Calibri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2"/>
                    </a:solidFill>
                    <a:latin typeface="Calibri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2"/>
                    </a:solidFill>
                    <a:latin typeface="Calibri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2"/>
                    </a:solidFill>
                    <a:latin typeface="Calibri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2"/>
                    </a:solidFill>
                    <a:latin typeface="Calibri" pitchFamily="34" charset="0"/>
                  </a:defRPr>
                </a:lvl9pPr>
              </a:lstStyle>
              <a:p>
                <a:pPr eaLnBrk="1" fontAlgn="base" hangingPunct="1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fr-FR" altLang="fr-FR" sz="2400">
                  <a:solidFill>
                    <a:srgbClr val="006666"/>
                  </a:solidFill>
                </a:endParaRPr>
              </a:p>
            </p:txBody>
          </p:sp>
        </p:grpSp>
      </p:grpSp>
      <p:sp>
        <p:nvSpPr>
          <p:cNvPr id="1027" name="AutoShape 9"/>
          <p:cNvSpPr>
            <a:spLocks noGrp="1" noChangeArrowheads="1"/>
          </p:cNvSpPr>
          <p:nvPr>
            <p:ph type="title"/>
          </p:nvPr>
        </p:nvSpPr>
        <p:spPr bwMode="auto">
          <a:xfrm>
            <a:off x="1016000" y="762000"/>
            <a:ext cx="10566400" cy="1143000"/>
          </a:xfrm>
          <a:prstGeom prst="roundRect">
            <a:avLst>
              <a:gd name="adj" fmla="val 21667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fr-FR" altLang="fr-FR"/>
              <a:t>Cliquez pour modifier le style du titre</a:t>
            </a:r>
          </a:p>
        </p:txBody>
      </p:sp>
      <p:sp>
        <p:nvSpPr>
          <p:cNvPr id="1028" name="Rectangle 10"/>
          <p:cNvSpPr>
            <a:spLocks noGrp="1" noChangeArrowheads="1"/>
          </p:cNvSpPr>
          <p:nvPr>
            <p:ph type="body" idx="1"/>
          </p:nvPr>
        </p:nvSpPr>
        <p:spPr bwMode="auto">
          <a:xfrm>
            <a:off x="1117601" y="2362201"/>
            <a:ext cx="10257367" cy="3724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altLang="fr-FR"/>
              <a:t>Cliquez pour modifier les styles du texte du masque</a:t>
            </a:r>
          </a:p>
          <a:p>
            <a:pPr lvl="1"/>
            <a:r>
              <a:rPr lang="fr-FR" altLang="fr-FR"/>
              <a:t>Deuxième niveau</a:t>
            </a:r>
          </a:p>
          <a:p>
            <a:pPr lvl="2"/>
            <a:r>
              <a:rPr lang="fr-FR" altLang="fr-FR"/>
              <a:t>Troisième niveau</a:t>
            </a:r>
          </a:p>
          <a:p>
            <a:pPr lvl="3"/>
            <a:r>
              <a:rPr lang="fr-FR" altLang="fr-FR"/>
              <a:t>Quatrième niveau</a:t>
            </a:r>
          </a:p>
          <a:p>
            <a:pPr lvl="4"/>
            <a:r>
              <a:rPr lang="fr-FR" altLang="fr-FR"/>
              <a:t>Cinquième niveau</a:t>
            </a:r>
          </a:p>
        </p:txBody>
      </p:sp>
      <p:sp>
        <p:nvSpPr>
          <p:cNvPr id="107531" name="Rectangle 11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251201" y="6248401"/>
            <a:ext cx="2840567" cy="474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fr-FR" altLang="fr-FR">
              <a:solidFill>
                <a:srgbClr val="003366"/>
              </a:solidFill>
            </a:endParaRPr>
          </a:p>
        </p:txBody>
      </p:sp>
      <p:sp>
        <p:nvSpPr>
          <p:cNvPr id="107532" name="Rectangle 1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7721600" y="6248401"/>
            <a:ext cx="3862917" cy="474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fr-FR" altLang="fr-FR">
              <a:solidFill>
                <a:srgbClr val="003366"/>
              </a:solidFill>
            </a:endParaRPr>
          </a:p>
        </p:txBody>
      </p:sp>
      <p:sp>
        <p:nvSpPr>
          <p:cNvPr id="107533" name="Rectangle 1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2184" y="6242050"/>
            <a:ext cx="783167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1" compatLnSpc="1">
            <a:prstTxWarp prst="textNoShape">
              <a:avLst/>
            </a:prstTxWarp>
          </a:bodyPr>
          <a:lstStyle>
            <a:lvl1pPr>
              <a:defRPr sz="2600" b="1">
                <a:solidFill>
                  <a:schemeClr val="bg1"/>
                </a:solidFill>
                <a:latin typeface="+mn-lt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3604B02-1E72-46FC-8FB7-5E630FA37D41}" type="slidenum">
              <a:rPr lang="fr-FR" altLang="fr-FR">
                <a:solidFill>
                  <a:srgbClr val="FFFFFF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‹N°›</a:t>
            </a:fld>
            <a:endParaRPr lang="fr-FR" altLang="fr-FR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91784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75000"/>
        <a:buFont typeface="Wingdings" pitchFamily="2" charset="2"/>
        <a:buChar char="l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75000"/>
        <a:buChar char="–"/>
        <a:defRPr sz="24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75000"/>
        <a:buFont typeface="Wingdings" pitchFamily="2" charset="2"/>
        <a:buChar char="l"/>
        <a:defRPr sz="20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80000"/>
        <a:buChar char="–"/>
        <a:defRPr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2" charset="2"/>
        <a:buChar char="l"/>
        <a:defRPr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2" charset="2"/>
        <a:buChar char="l"/>
        <a:defRPr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2" charset="2"/>
        <a:buChar char="l"/>
        <a:defRPr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2" charset="2"/>
        <a:buChar char="l"/>
        <a:defRPr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2" charset="2"/>
        <a:buChar char="l"/>
        <a:defRPr>
          <a:solidFill>
            <a:schemeClr val="tx1"/>
          </a:solidFill>
          <a:latin typeface="+mn-lt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.jpe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9.png"/><Relationship Id="rId4" Type="http://schemas.openxmlformats.org/officeDocument/2006/relationships/image" Target="../media/image27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4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7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8.jpe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5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2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 anchor="ctr"/>
          <a:lstStyle/>
          <a:p>
            <a:pPr eaLnBrk="1" hangingPunct="1">
              <a:defRPr/>
            </a:pPr>
            <a:r>
              <a:rPr lang="fr-FR" altLang="fr-FR" sz="3200" b="0">
                <a:solidFill>
                  <a:srgbClr val="66CC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/>
            </a:r>
            <a:br>
              <a:rPr lang="fr-FR" altLang="fr-FR" sz="3200" b="0">
                <a:solidFill>
                  <a:srgbClr val="66CC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</a:br>
            <a:r>
              <a:rPr lang="fr-FR" altLang="fr-FR" sz="3200" b="0">
                <a:solidFill>
                  <a:srgbClr val="66CC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/>
            </a:r>
            <a:br>
              <a:rPr lang="fr-FR" altLang="fr-FR" sz="3200" b="0">
                <a:solidFill>
                  <a:srgbClr val="66CC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</a:br>
            <a:endParaRPr lang="fr-FR" altLang="fr-FR" sz="3200" b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5365" name="Rectangle 5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1433593" y="1115878"/>
            <a:ext cx="10228882" cy="2744924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  <a:defRPr/>
            </a:pPr>
            <a:r>
              <a:rPr lang="fr-FR" altLang="fr-FR" sz="3600" b="1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alibri" panose="020F0502020204030204" pitchFamily="34" charset="0"/>
              </a:rPr>
              <a:t>Inflation hydro- </a:t>
            </a:r>
            <a:r>
              <a:rPr lang="fr-FR" altLang="fr-FR" sz="3600" b="1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alibri" panose="020F0502020204030204" pitchFamily="34" charset="0"/>
              </a:rPr>
              <a:t>sodée en </a:t>
            </a:r>
            <a:r>
              <a:rPr lang="fr-FR" altLang="fr-FR" sz="3600" b="1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alibri" panose="020F0502020204030204" pitchFamily="34" charset="0"/>
              </a:rPr>
              <a:t>réanimation</a:t>
            </a:r>
          </a:p>
          <a:p>
            <a:pPr algn="ctr" eaLnBrk="1" hangingPunct="1">
              <a:buFont typeface="Wingdings" pitchFamily="2" charset="2"/>
              <a:buNone/>
              <a:defRPr/>
            </a:pPr>
            <a:endParaRPr lang="fr-FR" altLang="fr-FR" sz="3600" b="1" dirty="0"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Calibri" panose="020F0502020204030204" pitchFamily="34" charset="0"/>
            </a:endParaRPr>
          </a:p>
          <a:p>
            <a:pPr algn="ctr" eaLnBrk="1" hangingPunct="1">
              <a:buFont typeface="Wingdings" pitchFamily="2" charset="2"/>
              <a:buNone/>
              <a:defRPr/>
            </a:pPr>
            <a:endParaRPr lang="fr-FR" altLang="fr-FR" sz="1800" b="1" dirty="0">
              <a:effectLst>
                <a:outerShdw blurRad="38100" dist="38100" dir="2700000" algn="tl">
                  <a:srgbClr val="C0C0C0"/>
                </a:outerShdw>
              </a:effectLst>
              <a:latin typeface="Calibri" pitchFamily="34" charset="0"/>
            </a:endParaRPr>
          </a:p>
          <a:p>
            <a:pPr algn="ctr" eaLnBrk="1" hangingPunct="1">
              <a:buFont typeface="Wingdings" pitchFamily="2" charset="2"/>
              <a:buNone/>
              <a:defRPr/>
            </a:pPr>
            <a:r>
              <a:rPr lang="fr-FR" altLang="fr-FR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Calibri" panose="020F0502020204030204" pitchFamily="34" charset="0"/>
              </a:rPr>
              <a:t>Christian Richard </a:t>
            </a:r>
          </a:p>
          <a:p>
            <a:pPr algn="ctr" eaLnBrk="1" hangingPunct="1">
              <a:buFont typeface="Wingdings" pitchFamily="2" charset="2"/>
              <a:buNone/>
              <a:defRPr/>
            </a:pPr>
            <a:r>
              <a:rPr lang="fr-FR" altLang="fr-FR" sz="1600" dirty="0">
                <a:effectLst>
                  <a:outerShdw blurRad="38100" dist="38100" dir="2700000" algn="tl">
                    <a:srgbClr val="C0C0C0"/>
                  </a:outerShdw>
                </a:effectLst>
                <a:latin typeface="Calibri" pitchFamily="34" charset="0"/>
              </a:rPr>
              <a:t>Réanimation   Médicale</a:t>
            </a:r>
          </a:p>
          <a:p>
            <a:pPr algn="ctr" eaLnBrk="1" hangingPunct="1">
              <a:buFont typeface="Wingdings" pitchFamily="2" charset="2"/>
              <a:buNone/>
              <a:defRPr/>
            </a:pPr>
            <a:r>
              <a:rPr lang="fr-FR" altLang="fr-FR" sz="1600" dirty="0">
                <a:effectLst>
                  <a:outerShdw blurRad="38100" dist="38100" dir="2700000" algn="tl">
                    <a:srgbClr val="C0C0C0"/>
                  </a:outerShdw>
                </a:effectLst>
                <a:latin typeface="Calibri" pitchFamily="34" charset="0"/>
              </a:rPr>
              <a:t>Hôpital de Bicêtre (AP-HP)</a:t>
            </a:r>
          </a:p>
          <a:p>
            <a:pPr algn="ctr" eaLnBrk="1" hangingPunct="1">
              <a:buFont typeface="Wingdings" pitchFamily="2" charset="2"/>
              <a:buNone/>
              <a:defRPr/>
            </a:pPr>
            <a:r>
              <a:rPr lang="fr-FR" altLang="fr-FR" sz="1600" dirty="0">
                <a:effectLst>
                  <a:outerShdw blurRad="38100" dist="38100" dir="2700000" algn="tl">
                    <a:srgbClr val="C0C0C0"/>
                  </a:outerShdw>
                </a:effectLst>
                <a:latin typeface="Calibri" pitchFamily="34" charset="0"/>
              </a:rPr>
              <a:t>INSERM U999 </a:t>
            </a:r>
          </a:p>
          <a:p>
            <a:pPr algn="ctr" eaLnBrk="1" hangingPunct="1">
              <a:buFont typeface="Wingdings" pitchFamily="2" charset="2"/>
              <a:buNone/>
              <a:defRPr/>
            </a:pPr>
            <a:r>
              <a:rPr lang="fr-FR" altLang="fr-FR" sz="1600" dirty="0">
                <a:effectLst>
                  <a:outerShdw blurRad="38100" dist="38100" dir="2700000" algn="tl">
                    <a:srgbClr val="C0C0C0"/>
                  </a:outerShdw>
                </a:effectLst>
                <a:latin typeface="Calibri" pitchFamily="34" charset="0"/>
              </a:rPr>
              <a:t>Université Paris </a:t>
            </a:r>
            <a:r>
              <a:rPr lang="fr-FR" altLang="fr-FR" sz="16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Calibri" pitchFamily="34" charset="0"/>
              </a:rPr>
              <a:t>Sud</a:t>
            </a:r>
            <a:r>
              <a:rPr lang="fr-FR" altLang="fr-FR" sz="1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Calibri" pitchFamily="34" charset="0"/>
              </a:rPr>
              <a:t/>
            </a:r>
            <a:br>
              <a:rPr lang="fr-FR" altLang="fr-FR" sz="1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Calibri" pitchFamily="34" charset="0"/>
              </a:rPr>
            </a:br>
            <a:endParaRPr lang="fr-FR" altLang="fr-FR" sz="1800" b="1" dirty="0">
              <a:effectLst>
                <a:outerShdw blurRad="38100" dist="38100" dir="2700000" algn="tl">
                  <a:srgbClr val="C0C0C0"/>
                </a:outerShdw>
              </a:effectLst>
              <a:latin typeface="Calibri" pitchFamily="34" charset="0"/>
            </a:endParaRPr>
          </a:p>
        </p:txBody>
      </p:sp>
      <p:sp>
        <p:nvSpPr>
          <p:cNvPr id="3076" name="Text Box 6"/>
          <p:cNvSpPr txBox="1">
            <a:spLocks noChangeArrowheads="1"/>
          </p:cNvSpPr>
          <p:nvPr/>
        </p:nvSpPr>
        <p:spPr bwMode="auto">
          <a:xfrm>
            <a:off x="2116138" y="6256338"/>
            <a:ext cx="184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Char char="l"/>
              <a:defRPr sz="28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 sz="24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80000"/>
              <a:buChar char="–"/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1"/>
              </a:buClr>
              <a:buSzPct val="65000"/>
              <a:buFont typeface="Wingdings" pitchFamily="2" charset="2"/>
              <a:buChar char="l"/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itchFamily="2" charset="2"/>
              <a:buChar char="l"/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itchFamily="2" charset="2"/>
              <a:buChar char="l"/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itchFamily="2" charset="2"/>
              <a:buChar char="l"/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itchFamily="2" charset="2"/>
              <a:buChar char="l"/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fr-FR" altLang="fr-FR" sz="1800">
              <a:solidFill>
                <a:srgbClr val="003366"/>
              </a:solidFill>
            </a:endParaRPr>
          </a:p>
        </p:txBody>
      </p:sp>
      <p:graphicFrame>
        <p:nvGraphicFramePr>
          <p:cNvPr id="3077" name="Object 7"/>
          <p:cNvGraphicFramePr>
            <a:graphicFrameLocks noGrp="1" noChangeAspect="1"/>
          </p:cNvGraphicFramePr>
          <p:nvPr>
            <p:ph sz="half" idx="4294967295"/>
          </p:nvPr>
        </p:nvGraphicFramePr>
        <p:xfrm>
          <a:off x="2208213" y="5872164"/>
          <a:ext cx="1871662" cy="581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1" name="Image Bitmap" r:id="rId3" imgW="5772956" imgH="457143" progId="Paint.Picture">
                  <p:embed/>
                </p:oleObj>
              </mc:Choice>
              <mc:Fallback>
                <p:oleObj name="Image Bitmap" r:id="rId3" imgW="5772956" imgH="457143" progId="Paint.Picture">
                  <p:embed/>
                  <p:pic>
                    <p:nvPicPr>
                      <p:cNvPr id="3077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r="74127"/>
                      <a:stretch>
                        <a:fillRect/>
                      </a:stretch>
                    </p:blipFill>
                    <p:spPr bwMode="auto">
                      <a:xfrm>
                        <a:off x="2208213" y="5872164"/>
                        <a:ext cx="1871662" cy="581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78" name="Text Box 9"/>
          <p:cNvSpPr txBox="1">
            <a:spLocks noChangeArrowheads="1"/>
          </p:cNvSpPr>
          <p:nvPr/>
        </p:nvSpPr>
        <p:spPr bwMode="auto">
          <a:xfrm>
            <a:off x="8451850" y="5897563"/>
            <a:ext cx="184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Char char="l"/>
              <a:defRPr sz="28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 sz="24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80000"/>
              <a:buChar char="–"/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1"/>
              </a:buClr>
              <a:buSzPct val="65000"/>
              <a:buFont typeface="Wingdings" pitchFamily="2" charset="2"/>
              <a:buChar char="l"/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itchFamily="2" charset="2"/>
              <a:buChar char="l"/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itchFamily="2" charset="2"/>
              <a:buChar char="l"/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itchFamily="2" charset="2"/>
              <a:buChar char="l"/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itchFamily="2" charset="2"/>
              <a:buChar char="l"/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fr-FR" altLang="fr-FR" sz="1800">
              <a:solidFill>
                <a:srgbClr val="003366"/>
              </a:solidFill>
            </a:endParaRPr>
          </a:p>
        </p:txBody>
      </p:sp>
      <p:pic>
        <p:nvPicPr>
          <p:cNvPr id="3079" name="Picture 1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5314" y="5516563"/>
            <a:ext cx="676275" cy="93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0" name="Picture 9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376" y="5013326"/>
            <a:ext cx="2487613" cy="1560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7853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2166" y="-10386"/>
            <a:ext cx="6512943" cy="19386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7360" y="2600642"/>
            <a:ext cx="5400694" cy="40001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76164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2166" y="-10386"/>
            <a:ext cx="6512943" cy="19386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2039" y="2611464"/>
            <a:ext cx="8629519" cy="38668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35334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7532" y="0"/>
            <a:ext cx="6667141" cy="1664776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8723" y="2355010"/>
            <a:ext cx="4824061" cy="4331399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1573" y="2282854"/>
            <a:ext cx="3485072" cy="4403555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9790" y="1664776"/>
            <a:ext cx="3412209" cy="194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4424767" y="3370882"/>
            <a:ext cx="2231756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100" dirty="0" err="1">
                <a:solidFill>
                  <a:srgbClr val="000000"/>
                </a:solidFill>
                <a:latin typeface="Calibri" panose="020F0502020204030204" pitchFamily="34" charset="0"/>
              </a:rPr>
              <a:t>Seven</a:t>
            </a:r>
            <a:r>
              <a:rPr lang="fr-FR" sz="110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fr-FR" sz="1100" dirty="0" err="1">
                <a:solidFill>
                  <a:srgbClr val="000000"/>
                </a:solidFill>
                <a:latin typeface="Calibri" panose="020F0502020204030204" pitchFamily="34" charset="0"/>
              </a:rPr>
              <a:t>day</a:t>
            </a:r>
            <a:r>
              <a:rPr lang="fr-FR" sz="110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fr-FR" sz="1100" dirty="0" err="1">
                <a:solidFill>
                  <a:srgbClr val="000000"/>
                </a:solidFill>
                <a:latin typeface="Calibri" panose="020F0502020204030204" pitchFamily="34" charset="0"/>
              </a:rPr>
              <a:t>period</a:t>
            </a:r>
            <a:r>
              <a:rPr lang="fr-FR" sz="1100" dirty="0">
                <a:solidFill>
                  <a:srgbClr val="000000"/>
                </a:solidFill>
                <a:latin typeface="Calibri" panose="020F0502020204030204" pitchFamily="34" charset="0"/>
              </a:rPr>
              <a:t> of the </a:t>
            </a:r>
            <a:r>
              <a:rPr lang="fr-FR" sz="1100" dirty="0" err="1" smtClean="0">
                <a:solidFill>
                  <a:srgbClr val="000000"/>
                </a:solidFill>
                <a:latin typeface="Calibri" panose="020F0502020204030204" pitchFamily="34" charset="0"/>
              </a:rPr>
              <a:t>study</a:t>
            </a:r>
            <a:r>
              <a:rPr lang="fr-FR" sz="1100" i="1" dirty="0" smtClean="0">
                <a:solidFill>
                  <a:srgbClr val="000000"/>
                </a:solidFill>
                <a:latin typeface="Calibri" panose="020F0502020204030204" pitchFamily="34" charset="0"/>
              </a:rPr>
              <a:t>:</a:t>
            </a:r>
          </a:p>
          <a:p>
            <a:r>
              <a:rPr lang="fr-FR" sz="1100" b="1" i="1" dirty="0" smtClean="0">
                <a:solidFill>
                  <a:srgbClr val="000000"/>
                </a:solidFill>
                <a:latin typeface="Calibri" panose="020F0502020204030204" pitchFamily="34" charset="0"/>
              </a:rPr>
              <a:t>136 </a:t>
            </a:r>
            <a:r>
              <a:rPr lang="fr-FR" sz="1100" b="1" i="1" dirty="0">
                <a:solidFill>
                  <a:srgbClr val="000000"/>
                </a:solidFill>
                <a:latin typeface="Calibri" panose="020F0502020204030204" pitchFamily="34" charset="0"/>
              </a:rPr>
              <a:t>ml </a:t>
            </a:r>
            <a:r>
              <a:rPr lang="fr-FR" sz="1100" i="1" dirty="0">
                <a:solidFill>
                  <a:srgbClr val="000000"/>
                </a:solidFill>
                <a:latin typeface="Calibri" panose="020F0502020204030204" pitchFamily="34" charset="0"/>
              </a:rPr>
              <a:t>in the conservative </a:t>
            </a:r>
            <a:r>
              <a:rPr lang="fr-FR" sz="1100" i="1" dirty="0" smtClean="0">
                <a:solidFill>
                  <a:srgbClr val="000000"/>
                </a:solidFill>
                <a:latin typeface="Calibri" panose="020F0502020204030204" pitchFamily="34" charset="0"/>
              </a:rPr>
              <a:t>and </a:t>
            </a:r>
            <a:r>
              <a:rPr lang="fr-FR" sz="1100" b="1" i="1" dirty="0" smtClean="0">
                <a:solidFill>
                  <a:srgbClr val="000000"/>
                </a:solidFill>
                <a:latin typeface="Calibri" panose="020F0502020204030204" pitchFamily="34" charset="0"/>
              </a:rPr>
              <a:t>6992 </a:t>
            </a:r>
            <a:r>
              <a:rPr lang="fr-FR" sz="1100" b="1" i="1" dirty="0">
                <a:solidFill>
                  <a:srgbClr val="000000"/>
                </a:solidFill>
                <a:latin typeface="Calibri" panose="020F0502020204030204" pitchFamily="34" charset="0"/>
              </a:rPr>
              <a:t>ml </a:t>
            </a:r>
            <a:r>
              <a:rPr lang="fr-FR" sz="1100" i="1" dirty="0">
                <a:solidFill>
                  <a:srgbClr val="000000"/>
                </a:solidFill>
                <a:latin typeface="Calibri" panose="020F0502020204030204" pitchFamily="34" charset="0"/>
              </a:rPr>
              <a:t>in the </a:t>
            </a:r>
            <a:r>
              <a:rPr lang="fr-FR" sz="1100" i="1" dirty="0" err="1">
                <a:solidFill>
                  <a:srgbClr val="000000"/>
                </a:solidFill>
                <a:latin typeface="Calibri" panose="020F0502020204030204" pitchFamily="34" charset="0"/>
              </a:rPr>
              <a:t>liberal</a:t>
            </a:r>
            <a:r>
              <a:rPr lang="fr-FR" sz="1100" i="1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fr-FR" sz="1100" i="1" dirty="0" err="1">
                <a:solidFill>
                  <a:srgbClr val="000000"/>
                </a:solidFill>
                <a:latin typeface="Calibri" panose="020F0502020204030204" pitchFamily="34" charset="0"/>
              </a:rPr>
              <a:t>strategy</a:t>
            </a:r>
            <a:r>
              <a:rPr lang="fr-FR" sz="1100" i="1" dirty="0">
                <a:solidFill>
                  <a:srgbClr val="000000"/>
                </a:solidFill>
                <a:latin typeface="Calibri" panose="020F0502020204030204" pitchFamily="34" charset="0"/>
              </a:rPr>
              <a:t> group (p&lt;0,001)</a:t>
            </a:r>
          </a:p>
        </p:txBody>
      </p:sp>
    </p:spTree>
    <p:extLst>
      <p:ext uri="{BB962C8B-B14F-4D97-AF65-F5344CB8AC3E}">
        <p14:creationId xmlns:p14="http://schemas.microsoft.com/office/powerpoint/2010/main" val="819609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Inflation hydro- sodée en réanimation</a:t>
            </a:r>
            <a:endParaRPr lang="fr-F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117601" y="3378631"/>
            <a:ext cx="10033430" cy="1890793"/>
          </a:xfrm>
        </p:spPr>
        <p:txBody>
          <a:bodyPr/>
          <a:lstStyle/>
          <a:p>
            <a:r>
              <a:rPr lang="fr-FR" dirty="0" smtClean="0">
                <a:latin typeface="Calibri" panose="020F0502020204030204" pitchFamily="34" charset="0"/>
              </a:rPr>
              <a:t>4- Un bilan hydro-sodé positif est le plus souvent associé à une insuffisance rénale aigue- cause ou conséquence- La présence d’une insuffisance cardiaque aigue ou chronique risque de majorer la positivité du bilan hydro sodé.</a:t>
            </a:r>
            <a:endParaRPr lang="fr-FR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4038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5132" y="-1"/>
            <a:ext cx="8066868" cy="1983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7856" y="2718661"/>
            <a:ext cx="9023199" cy="3724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2222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0366" y="0"/>
            <a:ext cx="7389112" cy="6269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8908" y="6351243"/>
            <a:ext cx="4418819" cy="4372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1857" y="6410266"/>
            <a:ext cx="3050874" cy="2224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77920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1331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854" y="1343269"/>
            <a:ext cx="10256838" cy="34218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34196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4285" y="1"/>
            <a:ext cx="5610385" cy="19531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6275" y="6562725"/>
            <a:ext cx="3838575" cy="29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8088" y="2648919"/>
            <a:ext cx="3421488" cy="3724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ZoneTexte 2"/>
          <p:cNvSpPr txBox="1"/>
          <p:nvPr/>
        </p:nvSpPr>
        <p:spPr>
          <a:xfrm>
            <a:off x="4974955" y="3386380"/>
            <a:ext cx="126311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 smtClean="0">
                <a:solidFill>
                  <a:schemeClr val="accent4"/>
                </a:solidFill>
                <a:latin typeface="Calibri" panose="020F0502020204030204" pitchFamily="34" charset="0"/>
              </a:rPr>
              <a:t>dialyzed</a:t>
            </a:r>
          </a:p>
          <a:p>
            <a:r>
              <a:rPr lang="fr-FR" sz="1100" dirty="0" smtClean="0">
                <a:solidFill>
                  <a:schemeClr val="accent4"/>
                </a:solidFill>
                <a:latin typeface="Calibri" panose="020F0502020204030204" pitchFamily="34" charset="0"/>
              </a:rPr>
              <a:t>patients</a:t>
            </a:r>
            <a:endParaRPr lang="fr-FR" sz="1100" dirty="0">
              <a:solidFill>
                <a:schemeClr val="accent4"/>
              </a:solidFill>
              <a:latin typeface="Calibri" panose="020F0502020204030204" pitchFamily="34" charset="0"/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4974954" y="4943959"/>
            <a:ext cx="169710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 smtClean="0">
                <a:latin typeface="Calibri" panose="020F0502020204030204" pitchFamily="34" charset="0"/>
              </a:rPr>
              <a:t>non dialyzed </a:t>
            </a:r>
          </a:p>
          <a:p>
            <a:r>
              <a:rPr lang="fr-FR" sz="1100" dirty="0" smtClean="0">
                <a:latin typeface="Calibri" panose="020F0502020204030204" pitchFamily="34" charset="0"/>
              </a:rPr>
              <a:t>patients</a:t>
            </a:r>
            <a:endParaRPr lang="fr-FR" sz="1100" dirty="0">
              <a:latin typeface="Calibri" panose="020F0502020204030204" pitchFamily="34" charset="0"/>
            </a:endParaRPr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3167" y="2383885"/>
            <a:ext cx="5452813" cy="36604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38183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545" y="2362200"/>
            <a:ext cx="9830948" cy="3724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0486" y="0"/>
            <a:ext cx="8361514" cy="19899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ZoneTexte 2"/>
          <p:cNvSpPr txBox="1"/>
          <p:nvPr/>
        </p:nvSpPr>
        <p:spPr>
          <a:xfrm>
            <a:off x="4060556" y="325463"/>
            <a:ext cx="3099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000000"/>
                </a:solidFill>
                <a:latin typeface="Calibri" panose="020F0502020204030204" pitchFamily="34" charset="0"/>
              </a:rPr>
              <a:t>2017</a:t>
            </a:r>
            <a:endParaRPr lang="fr-FR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2315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1260" y="2362200"/>
            <a:ext cx="9849518" cy="3724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0486" y="0"/>
            <a:ext cx="8361514" cy="19899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ZoneTexte 2"/>
          <p:cNvSpPr txBox="1"/>
          <p:nvPr/>
        </p:nvSpPr>
        <p:spPr>
          <a:xfrm>
            <a:off x="9608949" y="6478292"/>
            <a:ext cx="2486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err="1" smtClean="0">
                <a:solidFill>
                  <a:srgbClr val="000000"/>
                </a:solidFill>
                <a:latin typeface="Calibri" panose="020F0502020204030204" pitchFamily="34" charset="0"/>
              </a:rPr>
              <a:t>February</a:t>
            </a:r>
            <a:r>
              <a:rPr lang="fr-FR" sz="14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 14th, 2017</a:t>
            </a:r>
            <a:endParaRPr lang="fr-FR" sz="140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7760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00501" y="552773"/>
            <a:ext cx="10566400" cy="1143000"/>
          </a:xfrm>
        </p:spPr>
        <p:txBody>
          <a:bodyPr/>
          <a:lstStyle/>
          <a:p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Inflation hydro- sodée en réanimation</a:t>
            </a:r>
            <a:endParaRPr lang="fr-F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117601" y="3293390"/>
            <a:ext cx="10257367" cy="2793086"/>
          </a:xfrm>
        </p:spPr>
        <p:txBody>
          <a:bodyPr/>
          <a:lstStyle/>
          <a:p>
            <a:r>
              <a:rPr lang="fr-FR" dirty="0" smtClean="0">
                <a:latin typeface="Calibri" panose="020F0502020204030204" pitchFamily="34" charset="0"/>
              </a:rPr>
              <a:t>1- La réanimation initiale de l’insuffisance circulatoire aigue, en particulier au cours du choc septique comporte en priorité un remplissage vasculaire.</a:t>
            </a:r>
            <a:endParaRPr lang="fr-FR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0263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Inflation hydro- sodée en réanimation</a:t>
            </a:r>
            <a:endParaRPr lang="fr-F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117601" y="2983424"/>
            <a:ext cx="10529375" cy="3673098"/>
          </a:xfrm>
        </p:spPr>
        <p:txBody>
          <a:bodyPr/>
          <a:lstStyle/>
          <a:p>
            <a:pPr algn="just"/>
            <a:r>
              <a:rPr lang="fr-FR" dirty="0" smtClean="0">
                <a:latin typeface="Calibri" panose="020F0502020204030204" pitchFamily="34" charset="0"/>
              </a:rPr>
              <a:t>Association inflation hydro- sodée et mauvais pronostic ne signifie pas obligatoirement une relation de cause à effet</a:t>
            </a:r>
          </a:p>
          <a:p>
            <a:pPr marL="0" indent="0" algn="just">
              <a:buNone/>
            </a:pPr>
            <a:endParaRPr lang="fr-FR" dirty="0" smtClean="0">
              <a:latin typeface="Calibri" panose="020F0502020204030204" pitchFamily="34" charset="0"/>
            </a:endParaRPr>
          </a:p>
          <a:p>
            <a:pPr algn="just"/>
            <a:r>
              <a:rPr lang="fr-FR" dirty="0" smtClean="0">
                <a:latin typeface="Calibri" panose="020F0502020204030204" pitchFamily="34" charset="0"/>
              </a:rPr>
              <a:t>Inflation hydro- sodée est un marqueur de la gravité des patients</a:t>
            </a:r>
          </a:p>
        </p:txBody>
      </p:sp>
    </p:spTree>
    <p:extLst>
      <p:ext uri="{BB962C8B-B14F-4D97-AF65-F5344CB8AC3E}">
        <p14:creationId xmlns:p14="http://schemas.microsoft.com/office/powerpoint/2010/main" val="2825649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1229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895" y="1395371"/>
            <a:ext cx="10256838" cy="33796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23194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Inflation hydro- sodée en réanimation</a:t>
            </a:r>
            <a:endParaRPr lang="fr-F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117601" y="3308888"/>
            <a:ext cx="10529375" cy="3347634"/>
          </a:xfrm>
        </p:spPr>
        <p:txBody>
          <a:bodyPr/>
          <a:lstStyle/>
          <a:p>
            <a:pPr algn="just"/>
            <a:r>
              <a:rPr lang="fr-FR" dirty="0" smtClean="0">
                <a:latin typeface="Calibri" panose="020F0502020204030204" pitchFamily="34" charset="0"/>
              </a:rPr>
              <a:t>5- Cependant un bilan hydro- sodé positif a un retentissement péjoratif sur l’ensemble des organes</a:t>
            </a:r>
          </a:p>
        </p:txBody>
      </p:sp>
    </p:spTree>
    <p:extLst>
      <p:ext uri="{BB962C8B-B14F-4D97-AF65-F5344CB8AC3E}">
        <p14:creationId xmlns:p14="http://schemas.microsoft.com/office/powerpoint/2010/main" val="4265077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Inflation hydro- sodée en réanimation</a:t>
            </a:r>
            <a:endParaRPr lang="fr-F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117601" y="2907102"/>
            <a:ext cx="10257367" cy="3179374"/>
          </a:xfrm>
        </p:spPr>
        <p:txBody>
          <a:bodyPr/>
          <a:lstStyle/>
          <a:p>
            <a:pPr algn="just"/>
            <a:r>
              <a:rPr lang="fr-FR" dirty="0" smtClean="0">
                <a:latin typeface="Calibri" panose="020F0502020204030204" pitchFamily="34" charset="0"/>
              </a:rPr>
              <a:t>6- L’</a:t>
            </a:r>
            <a:r>
              <a:rPr lang="fr-FR" dirty="0" err="1" smtClean="0">
                <a:latin typeface="Calibri" panose="020F0502020204030204" pitchFamily="34" charset="0"/>
              </a:rPr>
              <a:t>oédème</a:t>
            </a:r>
            <a:r>
              <a:rPr lang="fr-FR" dirty="0" smtClean="0">
                <a:latin typeface="Calibri" panose="020F0502020204030204" pitchFamily="34" charset="0"/>
              </a:rPr>
              <a:t> interstitiel est majoritairement la conséquence de la perte de l’intégrité </a:t>
            </a:r>
            <a:r>
              <a:rPr lang="fr-FR" dirty="0">
                <a:latin typeface="Calibri" panose="020F0502020204030204" pitchFamily="34" charset="0"/>
              </a:rPr>
              <a:t>du </a:t>
            </a:r>
            <a:r>
              <a:rPr lang="fr-FR" dirty="0" smtClean="0">
                <a:latin typeface="Calibri" panose="020F0502020204030204" pitchFamily="34" charset="0"/>
              </a:rPr>
              <a:t>glycocalyx endothélial et de la matrice extracellulaire; les principes régis par l’équation de </a:t>
            </a:r>
            <a:r>
              <a:rPr lang="fr-FR" dirty="0" err="1" smtClean="0">
                <a:latin typeface="Calibri" panose="020F0502020204030204" pitchFamily="34" charset="0"/>
              </a:rPr>
              <a:t>Starling</a:t>
            </a:r>
            <a:r>
              <a:rPr lang="fr-FR" dirty="0" smtClean="0">
                <a:latin typeface="Calibri" panose="020F0502020204030204" pitchFamily="34" charset="0"/>
              </a:rPr>
              <a:t> (pression hydrostatique et pression oncotique) étant à ce jour fortement débattus.</a:t>
            </a:r>
            <a:endParaRPr lang="fr-FR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2926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Inflation hydro- </a:t>
            </a:r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sodée en réanimation</a:t>
            </a:r>
            <a:endParaRPr lang="fr-F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781946" y="2378990"/>
            <a:ext cx="7854425" cy="37240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fr-FR" sz="2000" dirty="0" smtClean="0">
              <a:latin typeface="Calibri" panose="020F050202020403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fr-FR" sz="2400" dirty="0" smtClean="0">
                <a:latin typeface="Calibri" panose="020F0502020204030204" pitchFamily="34" charset="0"/>
              </a:rPr>
              <a:t>Réduction </a:t>
            </a:r>
            <a:r>
              <a:rPr lang="fr-FR" sz="2400" dirty="0">
                <a:latin typeface="Calibri" panose="020F0502020204030204" pitchFamily="34" charset="0"/>
              </a:rPr>
              <a:t>de la diffusion de l’oxygène et des </a:t>
            </a:r>
            <a:r>
              <a:rPr lang="fr-FR" sz="2400" dirty="0" smtClean="0">
                <a:latin typeface="Calibri" panose="020F0502020204030204" pitchFamily="34" charset="0"/>
              </a:rPr>
              <a:t>métabolites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fr-FR" sz="2400" dirty="0" smtClean="0">
              <a:latin typeface="Calibri" panose="020F050202020403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fr-FR" sz="2400" dirty="0" smtClean="0">
                <a:latin typeface="Calibri" panose="020F0502020204030204" pitchFamily="34" charset="0"/>
              </a:rPr>
              <a:t>Altération </a:t>
            </a:r>
            <a:r>
              <a:rPr lang="fr-FR" sz="2400" dirty="0">
                <a:latin typeface="Calibri" panose="020F0502020204030204" pitchFamily="34" charset="0"/>
              </a:rPr>
              <a:t>de l’architecture </a:t>
            </a:r>
            <a:r>
              <a:rPr lang="fr-FR" sz="2400" dirty="0" smtClean="0">
                <a:latin typeface="Calibri" panose="020F0502020204030204" pitchFamily="34" charset="0"/>
              </a:rPr>
              <a:t>tissulaire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fr-FR" sz="2400" dirty="0" smtClean="0">
              <a:latin typeface="Calibri" panose="020F050202020403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fr-FR" sz="2400" dirty="0" smtClean="0">
                <a:latin typeface="Calibri" panose="020F0502020204030204" pitchFamily="34" charset="0"/>
              </a:rPr>
              <a:t>Réduction </a:t>
            </a:r>
            <a:r>
              <a:rPr lang="fr-FR" sz="2400" dirty="0">
                <a:latin typeface="Calibri" panose="020F0502020204030204" pitchFamily="34" charset="0"/>
              </a:rPr>
              <a:t>de la perfusion des </a:t>
            </a:r>
            <a:r>
              <a:rPr lang="fr-FR" sz="2400" dirty="0" smtClean="0">
                <a:latin typeface="Calibri" panose="020F0502020204030204" pitchFamily="34" charset="0"/>
              </a:rPr>
              <a:t>organes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fr-FR" sz="2400" dirty="0" smtClean="0">
              <a:latin typeface="Calibri" panose="020F050202020403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fr-FR" sz="2400" dirty="0" smtClean="0">
                <a:latin typeface="Calibri" panose="020F0502020204030204" pitchFamily="34" charset="0"/>
              </a:rPr>
              <a:t>Gène </a:t>
            </a:r>
            <a:r>
              <a:rPr lang="fr-FR" sz="2400" dirty="0">
                <a:latin typeface="Calibri" panose="020F0502020204030204" pitchFamily="34" charset="0"/>
              </a:rPr>
              <a:t>au retour veineux et au drainage </a:t>
            </a:r>
            <a:r>
              <a:rPr lang="fr-FR" sz="2400" dirty="0" smtClean="0">
                <a:latin typeface="Calibri" panose="020F0502020204030204" pitchFamily="34" charset="0"/>
              </a:rPr>
              <a:t>lymphatique</a:t>
            </a:r>
          </a:p>
          <a:p>
            <a:pPr algn="just"/>
            <a:endParaRPr lang="fr-FR" sz="2400" dirty="0" smtClean="0">
              <a:latin typeface="Calibri" panose="020F050202020403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fr-FR" sz="2400" dirty="0" smtClean="0">
                <a:latin typeface="Calibri" panose="020F0502020204030204" pitchFamily="34" charset="0"/>
              </a:rPr>
              <a:t>Altération </a:t>
            </a:r>
            <a:r>
              <a:rPr lang="fr-FR" sz="2400" dirty="0">
                <a:latin typeface="Calibri" panose="020F0502020204030204" pitchFamily="34" charset="0"/>
              </a:rPr>
              <a:t>des interactions cellulaires </a:t>
            </a:r>
          </a:p>
        </p:txBody>
      </p:sp>
    </p:spTree>
    <p:extLst>
      <p:ext uri="{BB962C8B-B14F-4D97-AF65-F5344CB8AC3E}">
        <p14:creationId xmlns:p14="http://schemas.microsoft.com/office/powerpoint/2010/main" val="2580063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3908" y="229998"/>
            <a:ext cx="5325779" cy="639609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610465" cy="1414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8850" y="6527047"/>
            <a:ext cx="23431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74501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9287" y="2372264"/>
            <a:ext cx="7439025" cy="4134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0461" y="317086"/>
            <a:ext cx="7861539" cy="12346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1630" y="6410266"/>
            <a:ext cx="4431101" cy="3231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46022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8293" y="0"/>
            <a:ext cx="5004380" cy="670914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015" y="148857"/>
            <a:ext cx="3309278" cy="5197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1857" y="6391476"/>
            <a:ext cx="3050874" cy="2224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 bwMode="auto">
          <a:xfrm>
            <a:off x="3680847" y="5850610"/>
            <a:ext cx="4796726" cy="85853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0067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1781" y="0"/>
            <a:ext cx="5822830" cy="19225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6607" y="2346385"/>
            <a:ext cx="10544175" cy="41577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780725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Inflation hydro- </a:t>
            </a:r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sodée en réanimation</a:t>
            </a:r>
            <a:endParaRPr lang="fr-F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117601" y="3084163"/>
            <a:ext cx="10257367" cy="3002313"/>
          </a:xfrm>
        </p:spPr>
        <p:txBody>
          <a:bodyPr/>
          <a:lstStyle/>
          <a:p>
            <a:r>
              <a:rPr lang="fr-FR" dirty="0" smtClean="0">
                <a:latin typeface="Calibri" panose="020F0502020204030204" pitchFamily="34" charset="0"/>
              </a:rPr>
              <a:t>7- Les modalités d’administration des solutés de remplissage (en pratique solutés cristalloïdes au cours du choc septique) restent très empiriques et sans doute excessives en regard d’une élimination rénale insuffisante.</a:t>
            </a:r>
            <a:endParaRPr lang="fr-FR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8371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681566" y="867902"/>
            <a:ext cx="9900834" cy="1037098"/>
          </a:xfrm>
        </p:spPr>
        <p:txBody>
          <a:bodyPr/>
          <a:lstStyle/>
          <a:p>
            <a:endParaRPr lang="fr-FR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180" y="2333154"/>
            <a:ext cx="4585367" cy="4044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0880" y="2448007"/>
            <a:ext cx="4933950" cy="2562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3255" y="4955987"/>
            <a:ext cx="5029200" cy="153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3031" y="1"/>
            <a:ext cx="7028482" cy="19760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05359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3971" y="2676939"/>
            <a:ext cx="9418679" cy="3485322"/>
          </a:xfrm>
          <a:prstGeom prst="rect">
            <a:avLst/>
          </a:prstGeom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7532" y="108489"/>
            <a:ext cx="5943601" cy="18238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8850" y="6527047"/>
            <a:ext cx="234315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26535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6322" y="1026543"/>
            <a:ext cx="7858874" cy="4617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633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Inflation hydro- </a:t>
            </a:r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sodée en réanimation</a:t>
            </a:r>
            <a:endParaRPr lang="fr-F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117601" y="2789695"/>
            <a:ext cx="10257367" cy="3296781"/>
          </a:xfrm>
        </p:spPr>
        <p:txBody>
          <a:bodyPr/>
          <a:lstStyle/>
          <a:p>
            <a:r>
              <a:rPr lang="fr-FR" sz="2400" dirty="0" smtClean="0">
                <a:latin typeface="Calibri" panose="020F0502020204030204" pitchFamily="34" charset="0"/>
              </a:rPr>
              <a:t>8- Les modalités d’administration des solutés de remplissage (en pratique solutés cristalloïdes au cours du choc septique) devraient donc se concevoir selon le rationnel suivant :</a:t>
            </a:r>
          </a:p>
          <a:p>
            <a:pPr lvl="1"/>
            <a:r>
              <a:rPr lang="fr-FR" b="1" i="1" dirty="0" smtClean="0">
                <a:latin typeface="Calibri" panose="020F0502020204030204" pitchFamily="34" charset="0"/>
              </a:rPr>
              <a:t>Ressuscitation (réanimation initiale)</a:t>
            </a:r>
          </a:p>
          <a:p>
            <a:pPr lvl="1"/>
            <a:r>
              <a:rPr lang="fr-FR" b="1" i="1" dirty="0" smtClean="0">
                <a:latin typeface="Calibri" panose="020F0502020204030204" pitchFamily="34" charset="0"/>
              </a:rPr>
              <a:t>Optimisation</a:t>
            </a:r>
          </a:p>
          <a:p>
            <a:pPr lvl="1"/>
            <a:r>
              <a:rPr lang="fr-FR" b="1" i="1" dirty="0" smtClean="0">
                <a:latin typeface="Calibri" panose="020F0502020204030204" pitchFamily="34" charset="0"/>
              </a:rPr>
              <a:t>Stabilisation</a:t>
            </a:r>
          </a:p>
          <a:p>
            <a:pPr lvl="1"/>
            <a:r>
              <a:rPr lang="fr-FR" b="1" i="1" dirty="0" smtClean="0">
                <a:latin typeface="Calibri" panose="020F0502020204030204" pitchFamily="34" charset="0"/>
              </a:rPr>
              <a:t>Evacuation</a:t>
            </a:r>
            <a:endParaRPr lang="fr-FR" b="1" i="1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0820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1834" y="114816"/>
            <a:ext cx="7904850" cy="1429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1197" y="2559663"/>
            <a:ext cx="9600393" cy="361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8614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280" y="782665"/>
            <a:ext cx="9739432" cy="52185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370633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4378" y="0"/>
            <a:ext cx="3989330" cy="68879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3187"/>
            <a:ext cx="4443579" cy="8034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83577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Inflation hydro- </a:t>
            </a:r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sodée en réanimation</a:t>
            </a:r>
            <a:endParaRPr lang="fr-F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117601" y="3099661"/>
            <a:ext cx="10257367" cy="2986815"/>
          </a:xfrm>
        </p:spPr>
        <p:txBody>
          <a:bodyPr/>
          <a:lstStyle/>
          <a:p>
            <a:r>
              <a:rPr lang="fr-FR" dirty="0" smtClean="0">
                <a:latin typeface="Calibri" panose="020F0502020204030204" pitchFamily="34" charset="0"/>
              </a:rPr>
              <a:t>9- L’utilisation d’indices prédictifs de la réponse au remplissage vasculaire avec l’objectif d’une administration réfléchie et individualisée du remplissage vasculaire devrait être systématique.</a:t>
            </a:r>
            <a:endParaRPr lang="fr-FR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060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4245" y="73974"/>
            <a:ext cx="5398335" cy="33133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8727" y="150069"/>
            <a:ext cx="5920719" cy="63077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39391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19177"/>
            <a:ext cx="7601644" cy="60039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4279" y="97933"/>
            <a:ext cx="5917721" cy="9714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2191" y="6323163"/>
            <a:ext cx="32385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74830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7790" y="0"/>
            <a:ext cx="7036232" cy="198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3475" y="6555783"/>
            <a:ext cx="3438525" cy="243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ZoneTexte 1"/>
          <p:cNvSpPr txBox="1"/>
          <p:nvPr/>
        </p:nvSpPr>
        <p:spPr>
          <a:xfrm>
            <a:off x="7660038" y="6475225"/>
            <a:ext cx="13522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err="1" smtClean="0">
                <a:solidFill>
                  <a:srgbClr val="000000"/>
                </a:solidFill>
                <a:latin typeface="Calibri" panose="020F0502020204030204" pitchFamily="34" charset="0"/>
              </a:rPr>
              <a:t>Crit</a:t>
            </a:r>
            <a:r>
              <a:rPr lang="fr-FR" sz="16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 Care Med</a:t>
            </a:r>
            <a:endParaRPr lang="fr-FR" sz="160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3973" y="2480105"/>
            <a:ext cx="7780149" cy="37994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ZoneTexte 2"/>
          <p:cNvSpPr txBox="1"/>
          <p:nvPr/>
        </p:nvSpPr>
        <p:spPr>
          <a:xfrm>
            <a:off x="1294108" y="6475225"/>
            <a:ext cx="74957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 err="1" smtClean="0">
                <a:latin typeface="Calibri" panose="020F0502020204030204" pitchFamily="34" charset="0"/>
              </a:rPr>
              <a:t>Effects</a:t>
            </a:r>
            <a:r>
              <a:rPr lang="fr-FR" sz="1200" b="1" dirty="0" smtClean="0">
                <a:latin typeface="Calibri" panose="020F0502020204030204" pitchFamily="34" charset="0"/>
              </a:rPr>
              <a:t> on </a:t>
            </a:r>
            <a:r>
              <a:rPr lang="fr-FR" sz="1200" b="1" dirty="0" err="1" smtClean="0">
                <a:latin typeface="Calibri" panose="020F0502020204030204" pitchFamily="34" charset="0"/>
              </a:rPr>
              <a:t>mortality</a:t>
            </a:r>
            <a:r>
              <a:rPr lang="fr-FR" sz="1200" b="1" dirty="0" smtClean="0">
                <a:latin typeface="Calibri" panose="020F0502020204030204" pitchFamily="34" charset="0"/>
              </a:rPr>
              <a:t> (12 trials; 7- in hospital,4- 30 </a:t>
            </a:r>
            <a:r>
              <a:rPr lang="fr-FR" sz="1200" b="1" dirty="0" err="1" smtClean="0">
                <a:latin typeface="Calibri" panose="020F0502020204030204" pitchFamily="34" charset="0"/>
              </a:rPr>
              <a:t>days</a:t>
            </a:r>
            <a:r>
              <a:rPr lang="fr-FR" sz="1200" b="1" dirty="0" smtClean="0">
                <a:latin typeface="Calibri" panose="020F0502020204030204" pitchFamily="34" charset="0"/>
              </a:rPr>
              <a:t> </a:t>
            </a:r>
            <a:r>
              <a:rPr lang="fr-FR" sz="1200" b="1" dirty="0" err="1" smtClean="0">
                <a:latin typeface="Calibri" panose="020F0502020204030204" pitchFamily="34" charset="0"/>
              </a:rPr>
              <a:t>mortality</a:t>
            </a:r>
            <a:r>
              <a:rPr lang="fr-FR" sz="1200" b="1" dirty="0" smtClean="0">
                <a:latin typeface="Calibri" panose="020F0502020204030204" pitchFamily="34" charset="0"/>
              </a:rPr>
              <a:t>, 1-90 </a:t>
            </a:r>
            <a:r>
              <a:rPr lang="fr-FR" sz="1200" b="1" dirty="0" err="1" smtClean="0">
                <a:latin typeface="Calibri" panose="020F0502020204030204" pitchFamily="34" charset="0"/>
              </a:rPr>
              <a:t>days</a:t>
            </a:r>
            <a:r>
              <a:rPr lang="fr-FR" sz="1200" b="1" dirty="0" smtClean="0">
                <a:latin typeface="Calibri" panose="020F0502020204030204" pitchFamily="34" charset="0"/>
              </a:rPr>
              <a:t> </a:t>
            </a:r>
            <a:r>
              <a:rPr lang="fr-FR" sz="1200" b="1" dirty="0" err="1" smtClean="0">
                <a:latin typeface="Calibri" panose="020F0502020204030204" pitchFamily="34" charset="0"/>
              </a:rPr>
              <a:t>mortality</a:t>
            </a:r>
            <a:r>
              <a:rPr lang="fr-FR" sz="1200" b="1" dirty="0" smtClean="0">
                <a:latin typeface="Calibri" panose="020F0502020204030204" pitchFamily="34" charset="0"/>
              </a:rPr>
              <a:t>)</a:t>
            </a:r>
            <a:endParaRPr lang="fr-FR" sz="1200" b="1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0802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340602" y="844658"/>
            <a:ext cx="10241797" cy="1060342"/>
          </a:xfrm>
        </p:spPr>
        <p:txBody>
          <a:bodyPr/>
          <a:lstStyle/>
          <a:p>
            <a:endParaRPr lang="fr-FR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1654" y="2409986"/>
            <a:ext cx="4909271" cy="34362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3141" y="2634712"/>
            <a:ext cx="4810125" cy="2996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3031" y="1"/>
            <a:ext cx="7028482" cy="19760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99150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Inflation hydro- </a:t>
            </a:r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sodée en réanimation</a:t>
            </a:r>
            <a:endParaRPr lang="fr-F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117601" y="3099661"/>
            <a:ext cx="10257367" cy="2986815"/>
          </a:xfrm>
        </p:spPr>
        <p:txBody>
          <a:bodyPr/>
          <a:lstStyle/>
          <a:p>
            <a:r>
              <a:rPr lang="fr-FR" dirty="0" smtClean="0">
                <a:latin typeface="Calibri" panose="020F0502020204030204" pitchFamily="34" charset="0"/>
              </a:rPr>
              <a:t>10- Sachant </a:t>
            </a:r>
            <a:r>
              <a:rPr lang="fr-FR" b="1" dirty="0" smtClean="0">
                <a:latin typeface="Calibri" panose="020F0502020204030204" pitchFamily="34" charset="0"/>
              </a:rPr>
              <a:t>qu’inflation hydro- sodée </a:t>
            </a:r>
            <a:r>
              <a:rPr lang="fr-FR" dirty="0" smtClean="0">
                <a:latin typeface="Calibri" panose="020F0502020204030204" pitchFamily="34" charset="0"/>
              </a:rPr>
              <a:t>n’est pas synonyme d’</a:t>
            </a:r>
            <a:r>
              <a:rPr lang="fr-FR" b="1" dirty="0" err="1" smtClean="0">
                <a:latin typeface="Calibri" panose="020F0502020204030204" pitchFamily="34" charset="0"/>
              </a:rPr>
              <a:t>hypervolémie</a:t>
            </a:r>
            <a:r>
              <a:rPr lang="fr-FR" dirty="0" smtClean="0">
                <a:latin typeface="Calibri" panose="020F0502020204030204" pitchFamily="34" charset="0"/>
              </a:rPr>
              <a:t> la pratique d’épreuves dynamiques (notion de reverse </a:t>
            </a:r>
            <a:r>
              <a:rPr lang="fr-FR" dirty="0" err="1" smtClean="0">
                <a:latin typeface="Calibri" panose="020F0502020204030204" pitchFamily="34" charset="0"/>
              </a:rPr>
              <a:t>fluid</a:t>
            </a:r>
            <a:r>
              <a:rPr lang="fr-FR" dirty="0" smtClean="0">
                <a:latin typeface="Calibri" panose="020F0502020204030204" pitchFamily="34" charset="0"/>
              </a:rPr>
              <a:t> challenge) pour prédire la bonne tolérance de la déplétion hydro- sodée peut être proposée.</a:t>
            </a:r>
            <a:endParaRPr lang="fr-FR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5314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702" y="1340603"/>
            <a:ext cx="6030149" cy="4463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3434" y="0"/>
            <a:ext cx="6498566" cy="10205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1857" y="6410266"/>
            <a:ext cx="3050874" cy="2224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8962" y="1630136"/>
            <a:ext cx="4865671" cy="27713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13642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Titre 1"/>
          <p:cNvSpPr>
            <a:spLocks noGrp="1"/>
          </p:cNvSpPr>
          <p:nvPr>
            <p:ph type="title"/>
          </p:nvPr>
        </p:nvSpPr>
        <p:spPr>
          <a:xfrm>
            <a:off x="418454" y="476251"/>
            <a:ext cx="11163946" cy="1321552"/>
          </a:xfrm>
        </p:spPr>
        <p:txBody>
          <a:bodyPr/>
          <a:lstStyle/>
          <a:p>
            <a:pPr algn="ctr"/>
            <a:r>
              <a:rPr lang="fr-FR" altLang="fr-FR" sz="2800" dirty="0" smtClean="0">
                <a:latin typeface="Calibri" pitchFamily="34" charset="0"/>
              </a:rPr>
              <a:t>	</a:t>
            </a:r>
            <a:r>
              <a:rPr lang="fr-FR" altLang="fr-FR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Prédiction de la réponse au remplissage vasculaire</a:t>
            </a:r>
            <a:br>
              <a:rPr lang="fr-FR" altLang="fr-FR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</a:br>
            <a:r>
              <a:rPr lang="fr-FR" altLang="fr-FR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« reverse </a:t>
            </a:r>
            <a:r>
              <a:rPr lang="fr-FR" altLang="fr-FR" sz="28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fluid</a:t>
            </a:r>
            <a:r>
              <a:rPr lang="fr-FR" altLang="fr-FR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</a:rPr>
              <a:t> challenge »</a:t>
            </a:r>
          </a:p>
        </p:txBody>
      </p:sp>
      <p:pic>
        <p:nvPicPr>
          <p:cNvPr id="62467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308351" y="2362201"/>
            <a:ext cx="5875867" cy="3724275"/>
          </a:xfrm>
          <a:noFill/>
        </p:spPr>
      </p:pic>
      <p:sp>
        <p:nvSpPr>
          <p:cNvPr id="62468" name="ZoneTexte 3"/>
          <p:cNvSpPr txBox="1">
            <a:spLocks noChangeArrowheads="1"/>
          </p:cNvSpPr>
          <p:nvPr/>
        </p:nvSpPr>
        <p:spPr bwMode="auto">
          <a:xfrm>
            <a:off x="2446867" y="2708275"/>
            <a:ext cx="6463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Char char="l"/>
              <a:defRPr sz="28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 sz="24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80000"/>
              <a:buChar char="–"/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1"/>
              </a:buClr>
              <a:buSzPct val="65000"/>
              <a:buFont typeface="Wingdings" pitchFamily="2" charset="2"/>
              <a:buChar char="l"/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itchFamily="2" charset="2"/>
              <a:buChar char="l"/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itchFamily="2" charset="2"/>
              <a:buChar char="l"/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itchFamily="2" charset="2"/>
              <a:buChar char="l"/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itchFamily="2" charset="2"/>
              <a:buChar char="l"/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fr-FR" altLang="fr-FR" sz="1800"/>
              <a:t>VES</a:t>
            </a:r>
          </a:p>
        </p:txBody>
      </p:sp>
      <p:sp>
        <p:nvSpPr>
          <p:cNvPr id="62469" name="ZoneTexte 4"/>
          <p:cNvSpPr txBox="1">
            <a:spLocks noChangeArrowheads="1"/>
          </p:cNvSpPr>
          <p:nvPr/>
        </p:nvSpPr>
        <p:spPr bwMode="auto">
          <a:xfrm>
            <a:off x="8591551" y="6308725"/>
            <a:ext cx="124906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Char char="l"/>
              <a:defRPr sz="28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 sz="24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80000"/>
              <a:buChar char="–"/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tx1"/>
              </a:buClr>
              <a:buSzPct val="65000"/>
              <a:buFont typeface="Wingdings" pitchFamily="2" charset="2"/>
              <a:buChar char="l"/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itchFamily="2" charset="2"/>
              <a:buChar char="l"/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itchFamily="2" charset="2"/>
              <a:buChar char="l"/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itchFamily="2" charset="2"/>
              <a:buChar char="l"/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itchFamily="2" charset="2"/>
              <a:buChar char="l"/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fr-FR" altLang="fr-FR" sz="1800"/>
              <a:t>Précharge</a:t>
            </a:r>
          </a:p>
        </p:txBody>
      </p:sp>
    </p:spTree>
    <p:extLst>
      <p:ext uri="{BB962C8B-B14F-4D97-AF65-F5344CB8AC3E}">
        <p14:creationId xmlns:p14="http://schemas.microsoft.com/office/powerpoint/2010/main" val="3774444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8270" y="1357638"/>
            <a:ext cx="5703587" cy="4340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3434" y="0"/>
            <a:ext cx="6498566" cy="10205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1857" y="6410266"/>
            <a:ext cx="3050874" cy="2224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09079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4582" y="1"/>
            <a:ext cx="7030528" cy="19472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1767" y="2427188"/>
            <a:ext cx="3933645" cy="42738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0694" y="2390258"/>
            <a:ext cx="3510951" cy="4328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04527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Inflation hydro- sodée en réanimation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117601" y="3146156"/>
            <a:ext cx="10257367" cy="2940320"/>
          </a:xfrm>
        </p:spPr>
        <p:txBody>
          <a:bodyPr/>
          <a:lstStyle/>
          <a:p>
            <a:r>
              <a:rPr lang="fr-FR" dirty="0" smtClean="0">
                <a:latin typeface="Calibri" panose="020F0502020204030204" pitchFamily="34" charset="0"/>
              </a:rPr>
              <a:t>11- L’administration précoce de noradrénaline au cours du choc septique peut être proposée pour réduire le volume du remplissage vasculaire.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42177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ChangeArrowheads="1"/>
          </p:cNvSpPr>
          <p:nvPr/>
        </p:nvSpPr>
        <p:spPr bwMode="auto">
          <a:xfrm>
            <a:off x="2208743" y="2471738"/>
            <a:ext cx="10047817" cy="38131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28575">
                <a:solidFill>
                  <a:srgbClr val="0000FF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Char char="l"/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80000"/>
              <a:buChar char="–"/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itchFamily="2" charset="2"/>
              <a:buChar char="l"/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itchFamily="2" charset="2"/>
              <a:buChar char="l"/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itchFamily="2" charset="2"/>
              <a:buChar char="l"/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itchFamily="2" charset="2"/>
              <a:buChar char="l"/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itchFamily="2" charset="2"/>
              <a:buChar char="l"/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fr-FR" sz="1800"/>
          </a:p>
        </p:txBody>
      </p:sp>
      <p:sp>
        <p:nvSpPr>
          <p:cNvPr id="158723" name="Text Box 3"/>
          <p:cNvSpPr txBox="1">
            <a:spLocks noChangeArrowheads="1"/>
          </p:cNvSpPr>
          <p:nvPr/>
        </p:nvSpPr>
        <p:spPr bwMode="auto">
          <a:xfrm>
            <a:off x="3367618" y="414338"/>
            <a:ext cx="26161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fr-FR" altLang="fr-FR" sz="2400" b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 </a:t>
            </a:r>
          </a:p>
        </p:txBody>
      </p:sp>
      <p:grpSp>
        <p:nvGrpSpPr>
          <p:cNvPr id="32773" name="Group 6"/>
          <p:cNvGrpSpPr>
            <a:grpSpLocks/>
          </p:cNvGrpSpPr>
          <p:nvPr/>
        </p:nvGrpSpPr>
        <p:grpSpPr bwMode="auto">
          <a:xfrm>
            <a:off x="5727700" y="2819401"/>
            <a:ext cx="5801784" cy="3846513"/>
            <a:chOff x="2087" y="1225"/>
            <a:chExt cx="1689" cy="2423"/>
          </a:xfrm>
        </p:grpSpPr>
        <p:sp>
          <p:nvSpPr>
            <p:cNvPr id="32812" name="Rectangle 7"/>
            <p:cNvSpPr>
              <a:spLocks noChangeArrowheads="1"/>
            </p:cNvSpPr>
            <p:nvPr/>
          </p:nvSpPr>
          <p:spPr bwMode="auto">
            <a:xfrm>
              <a:off x="2087" y="1225"/>
              <a:ext cx="1689" cy="242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1"/>
                </a:buClr>
                <a:buSzPct val="75000"/>
                <a:buFont typeface="Wingdings" pitchFamily="2" charset="2"/>
                <a:buChar char="l"/>
                <a:defRPr sz="28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75000"/>
                <a:buChar char="–"/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80000"/>
                <a:buChar char="–"/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itchFamily="2" charset="2"/>
                <a:buChar char="l"/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65000"/>
                <a:buFont typeface="Wingdings" pitchFamily="2" charset="2"/>
                <a:buChar char="l"/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65000"/>
                <a:buFont typeface="Wingdings" pitchFamily="2" charset="2"/>
                <a:buChar char="l"/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65000"/>
                <a:buFont typeface="Wingdings" pitchFamily="2" charset="2"/>
                <a:buChar char="l"/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65000"/>
                <a:buFont typeface="Wingdings" pitchFamily="2" charset="2"/>
                <a:buChar char="l"/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fr-FR" altLang="fr-FR" sz="1800"/>
            </a:p>
          </p:txBody>
        </p:sp>
        <p:sp>
          <p:nvSpPr>
            <p:cNvPr id="32813" name="Line 8"/>
            <p:cNvSpPr>
              <a:spLocks noChangeShapeType="1"/>
            </p:cNvSpPr>
            <p:nvPr/>
          </p:nvSpPr>
          <p:spPr bwMode="auto">
            <a:xfrm>
              <a:off x="2387" y="1344"/>
              <a:ext cx="1" cy="174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32814" name="Line 9"/>
            <p:cNvSpPr>
              <a:spLocks noChangeShapeType="1"/>
            </p:cNvSpPr>
            <p:nvPr/>
          </p:nvSpPr>
          <p:spPr bwMode="auto">
            <a:xfrm>
              <a:off x="2372" y="3077"/>
              <a:ext cx="24" cy="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32815" name="Line 10"/>
            <p:cNvSpPr>
              <a:spLocks noChangeShapeType="1"/>
            </p:cNvSpPr>
            <p:nvPr/>
          </p:nvSpPr>
          <p:spPr bwMode="auto">
            <a:xfrm>
              <a:off x="2363" y="2784"/>
              <a:ext cx="24" cy="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32816" name="Line 11"/>
            <p:cNvSpPr>
              <a:spLocks noChangeShapeType="1"/>
            </p:cNvSpPr>
            <p:nvPr/>
          </p:nvSpPr>
          <p:spPr bwMode="auto">
            <a:xfrm>
              <a:off x="2363" y="2499"/>
              <a:ext cx="24" cy="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32817" name="Line 12"/>
            <p:cNvSpPr>
              <a:spLocks noChangeShapeType="1"/>
            </p:cNvSpPr>
            <p:nvPr/>
          </p:nvSpPr>
          <p:spPr bwMode="auto">
            <a:xfrm>
              <a:off x="2363" y="2206"/>
              <a:ext cx="24" cy="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32818" name="Line 13"/>
            <p:cNvSpPr>
              <a:spLocks noChangeShapeType="1"/>
            </p:cNvSpPr>
            <p:nvPr/>
          </p:nvSpPr>
          <p:spPr bwMode="auto">
            <a:xfrm>
              <a:off x="2363" y="1922"/>
              <a:ext cx="24" cy="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32819" name="Line 14"/>
            <p:cNvSpPr>
              <a:spLocks noChangeShapeType="1"/>
            </p:cNvSpPr>
            <p:nvPr/>
          </p:nvSpPr>
          <p:spPr bwMode="auto">
            <a:xfrm>
              <a:off x="2363" y="1629"/>
              <a:ext cx="24" cy="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32820" name="Line 15"/>
            <p:cNvSpPr>
              <a:spLocks noChangeShapeType="1"/>
            </p:cNvSpPr>
            <p:nvPr/>
          </p:nvSpPr>
          <p:spPr bwMode="auto">
            <a:xfrm>
              <a:off x="2363" y="1341"/>
              <a:ext cx="24" cy="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158736" name="Rectangle 16"/>
            <p:cNvSpPr>
              <a:spLocks noChangeArrowheads="1"/>
            </p:cNvSpPr>
            <p:nvPr/>
          </p:nvSpPr>
          <p:spPr bwMode="auto">
            <a:xfrm>
              <a:off x="2196" y="3005"/>
              <a:ext cx="52" cy="1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1" hangingPunct="1">
                <a:defRPr/>
              </a:pPr>
              <a:r>
                <a:rPr lang="fr-FR" sz="1400" b="1">
                  <a:latin typeface="Times New Roman" pitchFamily="18" charset="0"/>
                </a:rPr>
                <a:t>20</a:t>
              </a:r>
              <a:endParaRPr lang="fr-FR" sz="1400" b="1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</a:endParaRPr>
            </a:p>
          </p:txBody>
        </p:sp>
        <p:sp>
          <p:nvSpPr>
            <p:cNvPr id="158737" name="Rectangle 17"/>
            <p:cNvSpPr>
              <a:spLocks noChangeArrowheads="1"/>
            </p:cNvSpPr>
            <p:nvPr/>
          </p:nvSpPr>
          <p:spPr bwMode="auto">
            <a:xfrm>
              <a:off x="2196" y="2713"/>
              <a:ext cx="52" cy="1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1" hangingPunct="1">
                <a:defRPr/>
              </a:pPr>
              <a:r>
                <a:rPr lang="fr-FR" sz="1400" b="1">
                  <a:latin typeface="Times New Roman" pitchFamily="18" charset="0"/>
                </a:rPr>
                <a:t>40</a:t>
              </a:r>
              <a:endParaRPr lang="fr-FR" sz="1400" b="1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</a:endParaRPr>
            </a:p>
          </p:txBody>
        </p:sp>
        <p:sp>
          <p:nvSpPr>
            <p:cNvPr id="158738" name="Rectangle 18"/>
            <p:cNvSpPr>
              <a:spLocks noChangeArrowheads="1"/>
            </p:cNvSpPr>
            <p:nvPr/>
          </p:nvSpPr>
          <p:spPr bwMode="auto">
            <a:xfrm>
              <a:off x="2196" y="2428"/>
              <a:ext cx="52" cy="1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1" hangingPunct="1">
                <a:defRPr/>
              </a:pPr>
              <a:r>
                <a:rPr lang="fr-FR" sz="1400" b="1">
                  <a:latin typeface="Times New Roman" pitchFamily="18" charset="0"/>
                </a:rPr>
                <a:t>60</a:t>
              </a:r>
              <a:endParaRPr lang="fr-FR" sz="1400" b="1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</a:endParaRPr>
            </a:p>
          </p:txBody>
        </p:sp>
        <p:sp>
          <p:nvSpPr>
            <p:cNvPr id="158739" name="Rectangle 19"/>
            <p:cNvSpPr>
              <a:spLocks noChangeArrowheads="1"/>
            </p:cNvSpPr>
            <p:nvPr/>
          </p:nvSpPr>
          <p:spPr bwMode="auto">
            <a:xfrm>
              <a:off x="2196" y="2135"/>
              <a:ext cx="52" cy="1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1" hangingPunct="1">
                <a:defRPr/>
              </a:pPr>
              <a:r>
                <a:rPr lang="fr-FR" sz="1400" b="1">
                  <a:latin typeface="Times New Roman" pitchFamily="18" charset="0"/>
                </a:rPr>
                <a:t>80</a:t>
              </a:r>
              <a:endParaRPr lang="fr-FR" sz="1400" b="1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</a:endParaRPr>
            </a:p>
          </p:txBody>
        </p:sp>
        <p:sp>
          <p:nvSpPr>
            <p:cNvPr id="158740" name="Rectangle 20"/>
            <p:cNvSpPr>
              <a:spLocks noChangeArrowheads="1"/>
            </p:cNvSpPr>
            <p:nvPr/>
          </p:nvSpPr>
          <p:spPr bwMode="auto">
            <a:xfrm>
              <a:off x="2154" y="1850"/>
              <a:ext cx="78" cy="1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1" hangingPunct="1">
                <a:defRPr/>
              </a:pPr>
              <a:r>
                <a:rPr lang="fr-FR" sz="1400" b="1">
                  <a:latin typeface="Times New Roman" pitchFamily="18" charset="0"/>
                </a:rPr>
                <a:t>100</a:t>
              </a:r>
              <a:endParaRPr lang="fr-FR" sz="1400" b="1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</a:endParaRPr>
            </a:p>
          </p:txBody>
        </p:sp>
        <p:sp>
          <p:nvSpPr>
            <p:cNvPr id="158741" name="Rectangle 21"/>
            <p:cNvSpPr>
              <a:spLocks noChangeArrowheads="1"/>
            </p:cNvSpPr>
            <p:nvPr/>
          </p:nvSpPr>
          <p:spPr bwMode="auto">
            <a:xfrm>
              <a:off x="2154" y="1558"/>
              <a:ext cx="78" cy="1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1" hangingPunct="1">
                <a:defRPr/>
              </a:pPr>
              <a:r>
                <a:rPr lang="fr-FR" sz="1400" b="1">
                  <a:latin typeface="Times New Roman" pitchFamily="18" charset="0"/>
                </a:rPr>
                <a:t>120</a:t>
              </a:r>
              <a:endParaRPr lang="fr-FR" sz="1400" b="1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</a:endParaRPr>
            </a:p>
          </p:txBody>
        </p:sp>
        <p:sp>
          <p:nvSpPr>
            <p:cNvPr id="158742" name="Rectangle 22"/>
            <p:cNvSpPr>
              <a:spLocks noChangeArrowheads="1"/>
            </p:cNvSpPr>
            <p:nvPr/>
          </p:nvSpPr>
          <p:spPr bwMode="auto">
            <a:xfrm>
              <a:off x="2154" y="1265"/>
              <a:ext cx="78" cy="1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eaLnBrk="1" hangingPunct="1">
                <a:defRPr/>
              </a:pPr>
              <a:r>
                <a:rPr lang="fr-FR" sz="1400" b="1">
                  <a:latin typeface="Times New Roman" pitchFamily="18" charset="0"/>
                </a:rPr>
                <a:t>140</a:t>
              </a:r>
              <a:endParaRPr lang="fr-FR" sz="1400" b="1">
                <a:effectLst>
                  <a:outerShdw blurRad="38100" dist="38100" dir="2700000" algn="tl">
                    <a:srgbClr val="FFFFFF"/>
                  </a:outerShdw>
                </a:effectLst>
                <a:latin typeface="Times New Roman" pitchFamily="18" charset="0"/>
              </a:endParaRPr>
            </a:p>
          </p:txBody>
        </p:sp>
      </p:grpSp>
      <p:sp>
        <p:nvSpPr>
          <p:cNvPr id="32774" name="Rectangle 23"/>
          <p:cNvSpPr>
            <a:spLocks noChangeArrowheads="1"/>
          </p:cNvSpPr>
          <p:nvPr/>
        </p:nvSpPr>
        <p:spPr bwMode="auto">
          <a:xfrm>
            <a:off x="2029885" y="2463800"/>
            <a:ext cx="3076807" cy="28575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Char char="l"/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80000"/>
              <a:buChar char="–"/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itchFamily="2" charset="2"/>
              <a:buChar char="l"/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itchFamily="2" charset="2"/>
              <a:buChar char="l"/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itchFamily="2" charset="2"/>
              <a:buChar char="l"/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itchFamily="2" charset="2"/>
              <a:buChar char="l"/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itchFamily="2" charset="2"/>
              <a:buChar char="l"/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fr-FR" altLang="fr-FR" sz="1800"/>
          </a:p>
        </p:txBody>
      </p:sp>
      <p:sp>
        <p:nvSpPr>
          <p:cNvPr id="32775" name="Freeform 24"/>
          <p:cNvSpPr>
            <a:spLocks noChangeAspect="1"/>
          </p:cNvSpPr>
          <p:nvPr/>
        </p:nvSpPr>
        <p:spPr bwMode="auto">
          <a:xfrm>
            <a:off x="1500718" y="3379788"/>
            <a:ext cx="2264833" cy="1130300"/>
          </a:xfrm>
          <a:custGeom>
            <a:avLst/>
            <a:gdLst>
              <a:gd name="T0" fmla="*/ 0 w 4280"/>
              <a:gd name="T1" fmla="*/ 2147483647 h 1851"/>
              <a:gd name="T2" fmla="*/ 2147483647 w 4280"/>
              <a:gd name="T3" fmla="*/ 2147483647 h 1851"/>
              <a:gd name="T4" fmla="*/ 2147483647 w 4280"/>
              <a:gd name="T5" fmla="*/ 2147483647 h 1851"/>
              <a:gd name="T6" fmla="*/ 2147483647 w 4280"/>
              <a:gd name="T7" fmla="*/ 2147483647 h 1851"/>
              <a:gd name="T8" fmla="*/ 2147483647 w 4280"/>
              <a:gd name="T9" fmla="*/ 2147483647 h 1851"/>
              <a:gd name="T10" fmla="*/ 2147483647 w 4280"/>
              <a:gd name="T11" fmla="*/ 2147483647 h 1851"/>
              <a:gd name="T12" fmla="*/ 2147483647 w 4280"/>
              <a:gd name="T13" fmla="*/ 2147483647 h 1851"/>
              <a:gd name="T14" fmla="*/ 2147483647 w 4280"/>
              <a:gd name="T15" fmla="*/ 2147483647 h 1851"/>
              <a:gd name="T16" fmla="*/ 2147483647 w 4280"/>
              <a:gd name="T17" fmla="*/ 2147483647 h 1851"/>
              <a:gd name="T18" fmla="*/ 2147483647 w 4280"/>
              <a:gd name="T19" fmla="*/ 2147483647 h 1851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4280"/>
              <a:gd name="T31" fmla="*/ 0 h 1851"/>
              <a:gd name="T32" fmla="*/ 4280 w 4280"/>
              <a:gd name="T33" fmla="*/ 1851 h 1851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4280" h="1851">
                <a:moveTo>
                  <a:pt x="0" y="1809"/>
                </a:moveTo>
                <a:cubicBezTo>
                  <a:pt x="33" y="1809"/>
                  <a:pt x="160" y="1833"/>
                  <a:pt x="201" y="1810"/>
                </a:cubicBezTo>
                <a:cubicBezTo>
                  <a:pt x="221" y="1800"/>
                  <a:pt x="223" y="1851"/>
                  <a:pt x="275" y="1591"/>
                </a:cubicBezTo>
                <a:cubicBezTo>
                  <a:pt x="329" y="1330"/>
                  <a:pt x="441" y="394"/>
                  <a:pt x="536" y="194"/>
                </a:cubicBezTo>
                <a:cubicBezTo>
                  <a:pt x="630" y="0"/>
                  <a:pt x="688" y="299"/>
                  <a:pt x="834" y="426"/>
                </a:cubicBezTo>
                <a:cubicBezTo>
                  <a:pt x="977" y="552"/>
                  <a:pt x="1180" y="1008"/>
                  <a:pt x="1285" y="1128"/>
                </a:cubicBezTo>
                <a:cubicBezTo>
                  <a:pt x="1390" y="1248"/>
                  <a:pt x="1392" y="1111"/>
                  <a:pt x="1462" y="1144"/>
                </a:cubicBezTo>
                <a:cubicBezTo>
                  <a:pt x="1533" y="1169"/>
                  <a:pt x="1619" y="1294"/>
                  <a:pt x="1703" y="1325"/>
                </a:cubicBezTo>
                <a:cubicBezTo>
                  <a:pt x="1787" y="1356"/>
                  <a:pt x="1880" y="1431"/>
                  <a:pt x="2310" y="1515"/>
                </a:cubicBezTo>
                <a:cubicBezTo>
                  <a:pt x="2740" y="1599"/>
                  <a:pt x="3870" y="1761"/>
                  <a:pt x="4280" y="1826"/>
                </a:cubicBezTo>
              </a:path>
            </a:pathLst>
          </a:cu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fr-FR"/>
          </a:p>
        </p:txBody>
      </p:sp>
      <p:sp>
        <p:nvSpPr>
          <p:cNvPr id="32776" name="Freeform 25"/>
          <p:cNvSpPr>
            <a:spLocks noChangeAspect="1"/>
          </p:cNvSpPr>
          <p:nvPr/>
        </p:nvSpPr>
        <p:spPr bwMode="auto">
          <a:xfrm>
            <a:off x="7232652" y="4076701"/>
            <a:ext cx="2264833" cy="1431925"/>
          </a:xfrm>
          <a:custGeom>
            <a:avLst/>
            <a:gdLst>
              <a:gd name="T0" fmla="*/ 0 w 4280"/>
              <a:gd name="T1" fmla="*/ 2147483647 h 1851"/>
              <a:gd name="T2" fmla="*/ 2147483647 w 4280"/>
              <a:gd name="T3" fmla="*/ 2147483647 h 1851"/>
              <a:gd name="T4" fmla="*/ 2147483647 w 4280"/>
              <a:gd name="T5" fmla="*/ 2147483647 h 1851"/>
              <a:gd name="T6" fmla="*/ 2147483647 w 4280"/>
              <a:gd name="T7" fmla="*/ 2147483647 h 1851"/>
              <a:gd name="T8" fmla="*/ 2147483647 w 4280"/>
              <a:gd name="T9" fmla="*/ 2147483647 h 1851"/>
              <a:gd name="T10" fmla="*/ 2147483647 w 4280"/>
              <a:gd name="T11" fmla="*/ 2147483647 h 1851"/>
              <a:gd name="T12" fmla="*/ 2147483647 w 4280"/>
              <a:gd name="T13" fmla="*/ 2147483647 h 1851"/>
              <a:gd name="T14" fmla="*/ 2147483647 w 4280"/>
              <a:gd name="T15" fmla="*/ 2147483647 h 1851"/>
              <a:gd name="T16" fmla="*/ 2147483647 w 4280"/>
              <a:gd name="T17" fmla="*/ 2147483647 h 1851"/>
              <a:gd name="T18" fmla="*/ 2147483647 w 4280"/>
              <a:gd name="T19" fmla="*/ 2147483647 h 1851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4280"/>
              <a:gd name="T31" fmla="*/ 0 h 1851"/>
              <a:gd name="T32" fmla="*/ 4280 w 4280"/>
              <a:gd name="T33" fmla="*/ 1851 h 1851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4280" h="1851">
                <a:moveTo>
                  <a:pt x="0" y="1809"/>
                </a:moveTo>
                <a:cubicBezTo>
                  <a:pt x="33" y="1809"/>
                  <a:pt x="160" y="1833"/>
                  <a:pt x="201" y="1810"/>
                </a:cubicBezTo>
                <a:cubicBezTo>
                  <a:pt x="221" y="1800"/>
                  <a:pt x="223" y="1851"/>
                  <a:pt x="275" y="1591"/>
                </a:cubicBezTo>
                <a:cubicBezTo>
                  <a:pt x="329" y="1330"/>
                  <a:pt x="441" y="394"/>
                  <a:pt x="536" y="194"/>
                </a:cubicBezTo>
                <a:cubicBezTo>
                  <a:pt x="630" y="0"/>
                  <a:pt x="688" y="299"/>
                  <a:pt x="834" y="426"/>
                </a:cubicBezTo>
                <a:cubicBezTo>
                  <a:pt x="977" y="552"/>
                  <a:pt x="1180" y="1008"/>
                  <a:pt x="1285" y="1128"/>
                </a:cubicBezTo>
                <a:cubicBezTo>
                  <a:pt x="1390" y="1248"/>
                  <a:pt x="1392" y="1111"/>
                  <a:pt x="1462" y="1144"/>
                </a:cubicBezTo>
                <a:cubicBezTo>
                  <a:pt x="1533" y="1169"/>
                  <a:pt x="1619" y="1294"/>
                  <a:pt x="1703" y="1325"/>
                </a:cubicBezTo>
                <a:cubicBezTo>
                  <a:pt x="1787" y="1356"/>
                  <a:pt x="1880" y="1431"/>
                  <a:pt x="2310" y="1515"/>
                </a:cubicBezTo>
                <a:cubicBezTo>
                  <a:pt x="2740" y="1599"/>
                  <a:pt x="3870" y="1761"/>
                  <a:pt x="4280" y="1826"/>
                </a:cubicBezTo>
              </a:path>
            </a:pathLst>
          </a:cu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fr-FR"/>
          </a:p>
        </p:txBody>
      </p:sp>
      <p:grpSp>
        <p:nvGrpSpPr>
          <p:cNvPr id="32777" name="Group 26"/>
          <p:cNvGrpSpPr>
            <a:grpSpLocks/>
          </p:cNvGrpSpPr>
          <p:nvPr/>
        </p:nvGrpSpPr>
        <p:grpSpPr bwMode="auto">
          <a:xfrm>
            <a:off x="6927851" y="4160839"/>
            <a:ext cx="2743200" cy="1347787"/>
            <a:chOff x="2336" y="1901"/>
            <a:chExt cx="1296" cy="908"/>
          </a:xfrm>
        </p:grpSpPr>
        <p:sp>
          <p:nvSpPr>
            <p:cNvPr id="32810" name="Line 27"/>
            <p:cNvSpPr>
              <a:spLocks noChangeShapeType="1"/>
            </p:cNvSpPr>
            <p:nvPr/>
          </p:nvSpPr>
          <p:spPr bwMode="auto">
            <a:xfrm>
              <a:off x="2336" y="1901"/>
              <a:ext cx="129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32811" name="Line 28"/>
            <p:cNvSpPr>
              <a:spLocks noChangeShapeType="1"/>
            </p:cNvSpPr>
            <p:nvPr/>
          </p:nvSpPr>
          <p:spPr bwMode="auto">
            <a:xfrm>
              <a:off x="2384" y="2809"/>
              <a:ext cx="124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</p:grpSp>
      <p:grpSp>
        <p:nvGrpSpPr>
          <p:cNvPr id="32778" name="Group 29"/>
          <p:cNvGrpSpPr>
            <a:grpSpLocks/>
          </p:cNvGrpSpPr>
          <p:nvPr/>
        </p:nvGrpSpPr>
        <p:grpSpPr bwMode="auto">
          <a:xfrm>
            <a:off x="1132417" y="3455988"/>
            <a:ext cx="2904067" cy="1066800"/>
            <a:chOff x="476" y="1609"/>
            <a:chExt cx="1372" cy="672"/>
          </a:xfrm>
        </p:grpSpPr>
        <p:sp>
          <p:nvSpPr>
            <p:cNvPr id="32808" name="Line 30"/>
            <p:cNvSpPr>
              <a:spLocks noChangeShapeType="1"/>
            </p:cNvSpPr>
            <p:nvPr/>
          </p:nvSpPr>
          <p:spPr bwMode="auto">
            <a:xfrm>
              <a:off x="524" y="1609"/>
              <a:ext cx="132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  <p:sp>
          <p:nvSpPr>
            <p:cNvPr id="32809" name="Line 31"/>
            <p:cNvSpPr>
              <a:spLocks noChangeShapeType="1"/>
            </p:cNvSpPr>
            <p:nvPr/>
          </p:nvSpPr>
          <p:spPr bwMode="auto">
            <a:xfrm>
              <a:off x="476" y="2281"/>
              <a:ext cx="132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</p:grpSp>
      <p:sp>
        <p:nvSpPr>
          <p:cNvPr id="158767" name="Text Box 47"/>
          <p:cNvSpPr txBox="1">
            <a:spLocks noChangeArrowheads="1"/>
          </p:cNvSpPr>
          <p:nvPr/>
        </p:nvSpPr>
        <p:spPr bwMode="auto">
          <a:xfrm>
            <a:off x="2379134" y="6159501"/>
            <a:ext cx="981359" cy="40011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fr-FR" altLang="fr-FR" sz="20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normal</a:t>
            </a:r>
          </a:p>
        </p:txBody>
      </p:sp>
      <p:sp>
        <p:nvSpPr>
          <p:cNvPr id="158768" name="Text Box 48"/>
          <p:cNvSpPr txBox="1">
            <a:spLocks noChangeArrowheads="1"/>
          </p:cNvSpPr>
          <p:nvPr/>
        </p:nvSpPr>
        <p:spPr bwMode="auto">
          <a:xfrm>
            <a:off x="9806518" y="4670426"/>
            <a:ext cx="1308371" cy="40011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fr-FR" altLang="fr-FR" sz="20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vasoplégie</a:t>
            </a:r>
          </a:p>
        </p:txBody>
      </p:sp>
      <p:sp>
        <p:nvSpPr>
          <p:cNvPr id="32781" name="AutoShape 49"/>
          <p:cNvSpPr>
            <a:spLocks noChangeArrowheads="1"/>
          </p:cNvSpPr>
          <p:nvPr/>
        </p:nvSpPr>
        <p:spPr bwMode="auto">
          <a:xfrm>
            <a:off x="9258300" y="4559300"/>
            <a:ext cx="609600" cy="762000"/>
          </a:xfrm>
          <a:prstGeom prst="downArrow">
            <a:avLst>
              <a:gd name="adj1" fmla="val 50000"/>
              <a:gd name="adj2" fmla="val 41667"/>
            </a:avLst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Char char="l"/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80000"/>
              <a:buChar char="–"/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itchFamily="2" charset="2"/>
              <a:buChar char="l"/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itchFamily="2" charset="2"/>
              <a:buChar char="l"/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itchFamily="2" charset="2"/>
              <a:buChar char="l"/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itchFamily="2" charset="2"/>
              <a:buChar char="l"/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itchFamily="2" charset="2"/>
              <a:buChar char="l"/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fr-FR" altLang="fr-FR" sz="1800"/>
          </a:p>
        </p:txBody>
      </p:sp>
      <p:sp>
        <p:nvSpPr>
          <p:cNvPr id="32782" name="Text Box 50"/>
          <p:cNvSpPr txBox="1">
            <a:spLocks noChangeArrowheads="1"/>
          </p:cNvSpPr>
          <p:nvPr/>
        </p:nvSpPr>
        <p:spPr bwMode="auto">
          <a:xfrm>
            <a:off x="7935385" y="5599114"/>
            <a:ext cx="1342227" cy="400110"/>
          </a:xfrm>
          <a:prstGeom prst="rect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Char char="l"/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80000"/>
              <a:buChar char="–"/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itchFamily="2" charset="2"/>
              <a:buChar char="l"/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itchFamily="2" charset="2"/>
              <a:buChar char="l"/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itchFamily="2" charset="2"/>
              <a:buChar char="l"/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itchFamily="2" charset="2"/>
              <a:buChar char="l"/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itchFamily="2" charset="2"/>
              <a:buChar char="l"/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fr-FR" altLang="fr-FR" sz="2000" b="1">
                <a:solidFill>
                  <a:schemeClr val="bg1"/>
                </a:solidFill>
                <a:latin typeface="Times New Roman" pitchFamily="18" charset="0"/>
              </a:rPr>
              <a:t>basse PAD</a:t>
            </a:r>
          </a:p>
        </p:txBody>
      </p:sp>
      <p:sp>
        <p:nvSpPr>
          <p:cNvPr id="158771" name="Text Box 51"/>
          <p:cNvSpPr txBox="1">
            <a:spLocks noChangeArrowheads="1"/>
          </p:cNvSpPr>
          <p:nvPr/>
        </p:nvSpPr>
        <p:spPr bwMode="auto">
          <a:xfrm>
            <a:off x="7389284" y="6130926"/>
            <a:ext cx="4351867" cy="39687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fr-FR" altLang="fr-FR" sz="20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débuter un vasopresseur !</a:t>
            </a:r>
          </a:p>
        </p:txBody>
      </p:sp>
      <p:sp>
        <p:nvSpPr>
          <p:cNvPr id="158772" name="Text Box 52"/>
          <p:cNvSpPr txBox="1">
            <a:spLocks noChangeArrowheads="1"/>
          </p:cNvSpPr>
          <p:nvPr/>
        </p:nvSpPr>
        <p:spPr bwMode="auto">
          <a:xfrm>
            <a:off x="2029885" y="5068889"/>
            <a:ext cx="3373967" cy="70167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r>
              <a:rPr lang="fr-FR" altLang="fr-FR" sz="20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reflète </a:t>
            </a:r>
          </a:p>
          <a:p>
            <a:pPr algn="ctr" eaLnBrk="1" hangingPunct="1">
              <a:defRPr/>
            </a:pPr>
            <a:r>
              <a:rPr lang="fr-FR" altLang="fr-FR" sz="20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le tonus vasculaire</a:t>
            </a:r>
          </a:p>
        </p:txBody>
      </p:sp>
      <p:sp>
        <p:nvSpPr>
          <p:cNvPr id="32785" name="Text Box 53"/>
          <p:cNvSpPr txBox="1">
            <a:spLocks noChangeArrowheads="1"/>
          </p:cNvSpPr>
          <p:nvPr/>
        </p:nvSpPr>
        <p:spPr bwMode="auto">
          <a:xfrm>
            <a:off x="4114800" y="3271838"/>
            <a:ext cx="603563" cy="36933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Char char="l"/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80000"/>
              <a:buChar char="–"/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itchFamily="2" charset="2"/>
              <a:buChar char="l"/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itchFamily="2" charset="2"/>
              <a:buChar char="l"/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itchFamily="2" charset="2"/>
              <a:buChar char="l"/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itchFamily="2" charset="2"/>
              <a:buChar char="l"/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itchFamily="2" charset="2"/>
              <a:buChar char="l"/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fr-FR" altLang="fr-FR" sz="1800" b="1">
                <a:latin typeface="Times New Roman" pitchFamily="18" charset="0"/>
              </a:rPr>
              <a:t>PAS</a:t>
            </a:r>
          </a:p>
        </p:txBody>
      </p:sp>
      <p:sp>
        <p:nvSpPr>
          <p:cNvPr id="158774" name="Text Box 54"/>
          <p:cNvSpPr txBox="1">
            <a:spLocks noChangeArrowheads="1"/>
          </p:cNvSpPr>
          <p:nvPr/>
        </p:nvSpPr>
        <p:spPr bwMode="auto">
          <a:xfrm>
            <a:off x="4133851" y="4313238"/>
            <a:ext cx="642035" cy="369332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fr-FR" altLang="fr-FR" sz="1800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PAD</a:t>
            </a:r>
          </a:p>
        </p:txBody>
      </p:sp>
      <p:sp>
        <p:nvSpPr>
          <p:cNvPr id="32787" name="Text Box 55"/>
          <p:cNvSpPr txBox="1">
            <a:spLocks noChangeArrowheads="1"/>
          </p:cNvSpPr>
          <p:nvPr/>
        </p:nvSpPr>
        <p:spPr bwMode="auto">
          <a:xfrm>
            <a:off x="2893484" y="3881438"/>
            <a:ext cx="693331" cy="369332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Char char="l"/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80000"/>
              <a:buChar char="–"/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itchFamily="2" charset="2"/>
              <a:buChar char="l"/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itchFamily="2" charset="2"/>
              <a:buChar char="l"/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itchFamily="2" charset="2"/>
              <a:buChar char="l"/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itchFamily="2" charset="2"/>
              <a:buChar char="l"/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itchFamily="2" charset="2"/>
              <a:buChar char="l"/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fr-FR" altLang="fr-FR" sz="1800" b="1">
                <a:latin typeface="Times New Roman" pitchFamily="18" charset="0"/>
              </a:rPr>
              <a:t>PAM</a:t>
            </a:r>
          </a:p>
        </p:txBody>
      </p:sp>
      <p:sp>
        <p:nvSpPr>
          <p:cNvPr id="32788" name="Line 56"/>
          <p:cNvSpPr>
            <a:spLocks noChangeShapeType="1"/>
          </p:cNvSpPr>
          <p:nvPr/>
        </p:nvSpPr>
        <p:spPr bwMode="auto">
          <a:xfrm flipH="1">
            <a:off x="3657600" y="4749800"/>
            <a:ext cx="643467" cy="342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FR"/>
          </a:p>
        </p:txBody>
      </p:sp>
      <p:grpSp>
        <p:nvGrpSpPr>
          <p:cNvPr id="32789" name="Group 87"/>
          <p:cNvGrpSpPr>
            <a:grpSpLocks/>
          </p:cNvGrpSpPr>
          <p:nvPr/>
        </p:nvGrpSpPr>
        <p:grpSpPr bwMode="auto">
          <a:xfrm>
            <a:off x="704851" y="2884489"/>
            <a:ext cx="495300" cy="2978150"/>
            <a:chOff x="333" y="1817"/>
            <a:chExt cx="234" cy="1876"/>
          </a:xfrm>
        </p:grpSpPr>
        <p:grpSp>
          <p:nvGrpSpPr>
            <p:cNvPr id="32791" name="Group 78"/>
            <p:cNvGrpSpPr>
              <a:grpSpLocks/>
            </p:cNvGrpSpPr>
            <p:nvPr/>
          </p:nvGrpSpPr>
          <p:grpSpPr bwMode="auto">
            <a:xfrm>
              <a:off x="333" y="1817"/>
              <a:ext cx="234" cy="1876"/>
              <a:chOff x="333" y="1817"/>
              <a:chExt cx="234" cy="1876"/>
            </a:xfrm>
          </p:grpSpPr>
          <p:sp>
            <p:nvSpPr>
              <p:cNvPr id="32800" name="Line 79"/>
              <p:cNvSpPr>
                <a:spLocks noChangeShapeType="1"/>
              </p:cNvSpPr>
              <p:nvPr/>
            </p:nvSpPr>
            <p:spPr bwMode="auto">
              <a:xfrm>
                <a:off x="566" y="1896"/>
                <a:ext cx="1" cy="1741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158800" name="Rectangle 80"/>
              <p:cNvSpPr>
                <a:spLocks noChangeArrowheads="1"/>
              </p:cNvSpPr>
              <p:nvPr/>
            </p:nvSpPr>
            <p:spPr bwMode="auto">
              <a:xfrm>
                <a:off x="375" y="3557"/>
                <a:ext cx="85" cy="13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1" hangingPunct="1">
                  <a:defRPr/>
                </a:pPr>
                <a:r>
                  <a:rPr lang="fr-FR" sz="1400" b="1">
                    <a:latin typeface="Times New Roman" pitchFamily="18" charset="0"/>
                  </a:rPr>
                  <a:t>20</a:t>
                </a:r>
                <a:endParaRPr lang="fr-FR" sz="1400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Times New Roman" pitchFamily="18" charset="0"/>
                </a:endParaRPr>
              </a:p>
            </p:txBody>
          </p:sp>
          <p:sp>
            <p:nvSpPr>
              <p:cNvPr id="158801" name="Rectangle 81"/>
              <p:cNvSpPr>
                <a:spLocks noChangeArrowheads="1"/>
              </p:cNvSpPr>
              <p:nvPr/>
            </p:nvSpPr>
            <p:spPr bwMode="auto">
              <a:xfrm>
                <a:off x="375" y="3265"/>
                <a:ext cx="85" cy="13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1" hangingPunct="1">
                  <a:defRPr/>
                </a:pPr>
                <a:r>
                  <a:rPr lang="fr-FR" sz="1400" b="1">
                    <a:latin typeface="Times New Roman" pitchFamily="18" charset="0"/>
                  </a:rPr>
                  <a:t>40</a:t>
                </a:r>
                <a:endParaRPr lang="fr-FR" sz="1400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Times New Roman" pitchFamily="18" charset="0"/>
                </a:endParaRPr>
              </a:p>
            </p:txBody>
          </p:sp>
          <p:sp>
            <p:nvSpPr>
              <p:cNvPr id="158802" name="Rectangle 82"/>
              <p:cNvSpPr>
                <a:spLocks noChangeArrowheads="1"/>
              </p:cNvSpPr>
              <p:nvPr/>
            </p:nvSpPr>
            <p:spPr bwMode="auto">
              <a:xfrm>
                <a:off x="375" y="2980"/>
                <a:ext cx="85" cy="13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1" hangingPunct="1">
                  <a:defRPr/>
                </a:pPr>
                <a:r>
                  <a:rPr lang="fr-FR" sz="1400" b="1">
                    <a:latin typeface="Times New Roman" pitchFamily="18" charset="0"/>
                  </a:rPr>
                  <a:t>60</a:t>
                </a:r>
                <a:endParaRPr lang="fr-FR" sz="1400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Times New Roman" pitchFamily="18" charset="0"/>
                </a:endParaRPr>
              </a:p>
            </p:txBody>
          </p:sp>
          <p:sp>
            <p:nvSpPr>
              <p:cNvPr id="158803" name="Rectangle 83"/>
              <p:cNvSpPr>
                <a:spLocks noChangeArrowheads="1"/>
              </p:cNvSpPr>
              <p:nvPr/>
            </p:nvSpPr>
            <p:spPr bwMode="auto">
              <a:xfrm>
                <a:off x="375" y="2687"/>
                <a:ext cx="85" cy="13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1" hangingPunct="1">
                  <a:defRPr/>
                </a:pPr>
                <a:r>
                  <a:rPr lang="fr-FR" sz="1400" b="1">
                    <a:latin typeface="Times New Roman" pitchFamily="18" charset="0"/>
                  </a:rPr>
                  <a:t>80</a:t>
                </a:r>
                <a:endParaRPr lang="fr-FR" sz="1400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Times New Roman" pitchFamily="18" charset="0"/>
                </a:endParaRPr>
              </a:p>
            </p:txBody>
          </p:sp>
          <p:sp>
            <p:nvSpPr>
              <p:cNvPr id="158804" name="Rectangle 84"/>
              <p:cNvSpPr>
                <a:spLocks noChangeArrowheads="1"/>
              </p:cNvSpPr>
              <p:nvPr/>
            </p:nvSpPr>
            <p:spPr bwMode="auto">
              <a:xfrm>
                <a:off x="333" y="2402"/>
                <a:ext cx="127" cy="13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1" hangingPunct="1">
                  <a:defRPr/>
                </a:pPr>
                <a:r>
                  <a:rPr lang="fr-FR" sz="1400" b="1">
                    <a:latin typeface="Times New Roman" pitchFamily="18" charset="0"/>
                  </a:rPr>
                  <a:t>100</a:t>
                </a:r>
                <a:endParaRPr lang="fr-FR" sz="1400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Times New Roman" pitchFamily="18" charset="0"/>
                </a:endParaRPr>
              </a:p>
            </p:txBody>
          </p:sp>
          <p:sp>
            <p:nvSpPr>
              <p:cNvPr id="158805" name="Rectangle 85"/>
              <p:cNvSpPr>
                <a:spLocks noChangeArrowheads="1"/>
              </p:cNvSpPr>
              <p:nvPr/>
            </p:nvSpPr>
            <p:spPr bwMode="auto">
              <a:xfrm>
                <a:off x="333" y="2110"/>
                <a:ext cx="127" cy="13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1" hangingPunct="1">
                  <a:defRPr/>
                </a:pPr>
                <a:r>
                  <a:rPr lang="fr-FR" sz="1400" b="1">
                    <a:latin typeface="Times New Roman" pitchFamily="18" charset="0"/>
                  </a:rPr>
                  <a:t>120</a:t>
                </a:r>
                <a:endParaRPr lang="fr-FR" sz="1400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Times New Roman" pitchFamily="18" charset="0"/>
                </a:endParaRPr>
              </a:p>
            </p:txBody>
          </p:sp>
          <p:sp>
            <p:nvSpPr>
              <p:cNvPr id="158806" name="Rectangle 86"/>
              <p:cNvSpPr>
                <a:spLocks noChangeArrowheads="1"/>
              </p:cNvSpPr>
              <p:nvPr/>
            </p:nvSpPr>
            <p:spPr bwMode="auto">
              <a:xfrm>
                <a:off x="333" y="1817"/>
                <a:ext cx="127" cy="13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eaLnBrk="1" hangingPunct="1">
                  <a:defRPr/>
                </a:pPr>
                <a:r>
                  <a:rPr lang="fr-FR" sz="1400" b="1">
                    <a:latin typeface="Times New Roman" pitchFamily="18" charset="0"/>
                  </a:rPr>
                  <a:t>140</a:t>
                </a:r>
                <a:endParaRPr lang="fr-FR" sz="1400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Times New Roman" pitchFamily="18" charset="0"/>
                </a:endParaRPr>
              </a:p>
            </p:txBody>
          </p:sp>
        </p:grpSp>
        <p:grpSp>
          <p:nvGrpSpPr>
            <p:cNvPr id="32792" name="Group 59"/>
            <p:cNvGrpSpPr>
              <a:grpSpLocks/>
            </p:cNvGrpSpPr>
            <p:nvPr/>
          </p:nvGrpSpPr>
          <p:grpSpPr bwMode="auto">
            <a:xfrm>
              <a:off x="542" y="1893"/>
              <a:ext cx="24" cy="1737"/>
              <a:chOff x="542" y="1893"/>
              <a:chExt cx="24" cy="1737"/>
            </a:xfrm>
          </p:grpSpPr>
          <p:sp>
            <p:nvSpPr>
              <p:cNvPr id="32793" name="Line 33"/>
              <p:cNvSpPr>
                <a:spLocks noChangeShapeType="1"/>
              </p:cNvSpPr>
              <p:nvPr/>
            </p:nvSpPr>
            <p:spPr bwMode="auto">
              <a:xfrm>
                <a:off x="542" y="3629"/>
                <a:ext cx="24" cy="1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32794" name="Line 34"/>
              <p:cNvSpPr>
                <a:spLocks noChangeShapeType="1"/>
              </p:cNvSpPr>
              <p:nvPr/>
            </p:nvSpPr>
            <p:spPr bwMode="auto">
              <a:xfrm>
                <a:off x="542" y="3336"/>
                <a:ext cx="24" cy="1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32795" name="Line 35"/>
              <p:cNvSpPr>
                <a:spLocks noChangeShapeType="1"/>
              </p:cNvSpPr>
              <p:nvPr/>
            </p:nvSpPr>
            <p:spPr bwMode="auto">
              <a:xfrm>
                <a:off x="542" y="3051"/>
                <a:ext cx="24" cy="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32796" name="Line 36"/>
              <p:cNvSpPr>
                <a:spLocks noChangeShapeType="1"/>
              </p:cNvSpPr>
              <p:nvPr/>
            </p:nvSpPr>
            <p:spPr bwMode="auto">
              <a:xfrm>
                <a:off x="542" y="2758"/>
                <a:ext cx="24" cy="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32797" name="Line 37"/>
              <p:cNvSpPr>
                <a:spLocks noChangeShapeType="1"/>
              </p:cNvSpPr>
              <p:nvPr/>
            </p:nvSpPr>
            <p:spPr bwMode="auto">
              <a:xfrm>
                <a:off x="542" y="2474"/>
                <a:ext cx="24" cy="1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32798" name="Line 38"/>
              <p:cNvSpPr>
                <a:spLocks noChangeShapeType="1"/>
              </p:cNvSpPr>
              <p:nvPr/>
            </p:nvSpPr>
            <p:spPr bwMode="auto">
              <a:xfrm>
                <a:off x="542" y="2181"/>
                <a:ext cx="24" cy="1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32799" name="Line 39"/>
              <p:cNvSpPr>
                <a:spLocks noChangeShapeType="1"/>
              </p:cNvSpPr>
              <p:nvPr/>
            </p:nvSpPr>
            <p:spPr bwMode="auto">
              <a:xfrm>
                <a:off x="542" y="1893"/>
                <a:ext cx="24" cy="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</p:grpSp>
      </p:grpSp>
      <p:sp>
        <p:nvSpPr>
          <p:cNvPr id="187452" name="Text Box 60"/>
          <p:cNvSpPr txBox="1">
            <a:spLocks noChangeArrowheads="1"/>
          </p:cNvSpPr>
          <p:nvPr/>
        </p:nvSpPr>
        <p:spPr bwMode="auto">
          <a:xfrm>
            <a:off x="1394847" y="1063625"/>
            <a:ext cx="8473053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fr-FR" altLang="fr-FR" sz="3600" b="1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alibri" pitchFamily="34" charset="0"/>
              </a:rPr>
              <a:t>Quand débuter un vasopresseur?</a:t>
            </a:r>
            <a:br>
              <a:rPr lang="fr-FR" altLang="fr-FR" sz="3600" b="1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alibri" pitchFamily="34" charset="0"/>
              </a:rPr>
            </a:br>
            <a:endParaRPr lang="fr-FR" altLang="fr-FR" sz="3600" b="1" dirty="0"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2235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ChangeArrowheads="1"/>
          </p:cNvSpPr>
          <p:nvPr/>
        </p:nvSpPr>
        <p:spPr bwMode="auto">
          <a:xfrm>
            <a:off x="2150534" y="2486026"/>
            <a:ext cx="8303684" cy="43719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28575">
                <a:solidFill>
                  <a:srgbClr val="0000FF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Char char="l"/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80000"/>
              <a:buChar char="–"/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itchFamily="2" charset="2"/>
              <a:buChar char="l"/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itchFamily="2" charset="2"/>
              <a:buChar char="l"/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itchFamily="2" charset="2"/>
              <a:buChar char="l"/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itchFamily="2" charset="2"/>
              <a:buChar char="l"/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itchFamily="2" charset="2"/>
              <a:buChar char="l"/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fr-FR" altLang="fr-FR" sz="1800"/>
          </a:p>
        </p:txBody>
      </p:sp>
      <p:grpSp>
        <p:nvGrpSpPr>
          <p:cNvPr id="33795" name="Group 3"/>
          <p:cNvGrpSpPr>
            <a:grpSpLocks/>
          </p:cNvGrpSpPr>
          <p:nvPr/>
        </p:nvGrpSpPr>
        <p:grpSpPr bwMode="auto">
          <a:xfrm>
            <a:off x="2724152" y="846138"/>
            <a:ext cx="7217833" cy="1020762"/>
            <a:chOff x="1526" y="1201"/>
            <a:chExt cx="2970" cy="725"/>
          </a:xfrm>
        </p:grpSpPr>
        <p:sp>
          <p:nvSpPr>
            <p:cNvPr id="33798" name="Rectangle 4"/>
            <p:cNvSpPr>
              <a:spLocks noChangeArrowheads="1"/>
            </p:cNvSpPr>
            <p:nvPr/>
          </p:nvSpPr>
          <p:spPr bwMode="auto">
            <a:xfrm>
              <a:off x="1526" y="1201"/>
              <a:ext cx="2970" cy="725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1"/>
                </a:buClr>
                <a:buSzPct val="75000"/>
                <a:buFont typeface="Wingdings" pitchFamily="2" charset="2"/>
                <a:buChar char="l"/>
                <a:defRPr sz="28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75000"/>
                <a:buChar char="–"/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75000"/>
                <a:buFont typeface="Wingdings" pitchFamily="2" charset="2"/>
                <a:buChar char="l"/>
                <a:defRPr sz="20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80000"/>
                <a:buChar char="–"/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itchFamily="2" charset="2"/>
                <a:buChar char="l"/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65000"/>
                <a:buFont typeface="Wingdings" pitchFamily="2" charset="2"/>
                <a:buChar char="l"/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65000"/>
                <a:buFont typeface="Wingdings" pitchFamily="2" charset="2"/>
                <a:buChar char="l"/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65000"/>
                <a:buFont typeface="Wingdings" pitchFamily="2" charset="2"/>
                <a:buChar char="l"/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65000"/>
                <a:buFont typeface="Wingdings" pitchFamily="2" charset="2"/>
                <a:buChar char="l"/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fr-FR" altLang="fr-FR" sz="1800"/>
            </a:p>
          </p:txBody>
        </p:sp>
        <p:pic>
          <p:nvPicPr>
            <p:cNvPr id="33799" name="Picture 5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6" t="8388" r="2827"/>
            <a:stretch>
              <a:fillRect/>
            </a:stretch>
          </p:blipFill>
          <p:spPr bwMode="auto">
            <a:xfrm>
              <a:off x="1583" y="1248"/>
              <a:ext cx="2885" cy="5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3800" name="Picture 6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935" t="19499" r="4485" b="10585"/>
            <a:stretch>
              <a:fillRect/>
            </a:stretch>
          </p:blipFill>
          <p:spPr bwMode="auto">
            <a:xfrm>
              <a:off x="3177" y="1783"/>
              <a:ext cx="1252" cy="1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33796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3067" y="2298701"/>
            <a:ext cx="7323667" cy="3941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7" name="Oval 8"/>
          <p:cNvSpPr>
            <a:spLocks noChangeArrowheads="1"/>
          </p:cNvSpPr>
          <p:nvPr/>
        </p:nvSpPr>
        <p:spPr bwMode="auto">
          <a:xfrm>
            <a:off x="3058585" y="5272088"/>
            <a:ext cx="6972300" cy="457200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Char char="l"/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75000"/>
              <a:buChar char="–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80000"/>
              <a:buChar char="–"/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itchFamily="2" charset="2"/>
              <a:buChar char="l"/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itchFamily="2" charset="2"/>
              <a:buChar char="l"/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itchFamily="2" charset="2"/>
              <a:buChar char="l"/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itchFamily="2" charset="2"/>
              <a:buChar char="l"/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5000"/>
              <a:buFont typeface="Wingdings" pitchFamily="2" charset="2"/>
              <a:buChar char="l"/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fr-FR" altLang="fr-FR" sz="1800"/>
          </a:p>
        </p:txBody>
      </p:sp>
    </p:spTree>
    <p:extLst>
      <p:ext uri="{BB962C8B-B14F-4D97-AF65-F5344CB8AC3E}">
        <p14:creationId xmlns:p14="http://schemas.microsoft.com/office/powerpoint/2010/main" val="407444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70" name="AutoShape 2"/>
          <p:cNvSpPr>
            <a:spLocks noGrp="1" noChangeArrowheads="1"/>
          </p:cNvSpPr>
          <p:nvPr>
            <p:ph type="title"/>
          </p:nvPr>
        </p:nvSpPr>
        <p:spPr>
          <a:xfrm>
            <a:off x="1016000" y="1720850"/>
            <a:ext cx="10566400" cy="184150"/>
          </a:xfrm>
        </p:spPr>
        <p:txBody>
          <a:bodyPr/>
          <a:lstStyle/>
          <a:p>
            <a:pPr eaLnBrk="1" hangingPunct="1">
              <a:defRPr/>
            </a:pPr>
            <a:r>
              <a:rPr lang="fr-FR" altLang="fr-FR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Calibri" pitchFamily="34" charset="0"/>
              </a:rPr>
              <a:t>     Quand </a:t>
            </a:r>
            <a:r>
              <a:rPr lang="fr-FR" altLang="fr-FR" dirty="0">
                <a:effectLst>
                  <a:outerShdw blurRad="38100" dist="38100" dir="2700000" algn="tl">
                    <a:srgbClr val="C0C0C0"/>
                  </a:outerShdw>
                </a:effectLst>
                <a:latin typeface="Calibri" pitchFamily="34" charset="0"/>
              </a:rPr>
              <a:t>débuter un vasopresseur?</a:t>
            </a:r>
            <a:br>
              <a:rPr lang="fr-FR" altLang="fr-FR" dirty="0">
                <a:effectLst>
                  <a:outerShdw blurRad="38100" dist="38100" dir="2700000" algn="tl">
                    <a:srgbClr val="C0C0C0"/>
                  </a:outerShdw>
                </a:effectLst>
                <a:latin typeface="Calibri" pitchFamily="34" charset="0"/>
              </a:rPr>
            </a:br>
            <a:endParaRPr lang="fr-FR" altLang="fr-FR" dirty="0">
              <a:effectLst>
                <a:outerShdw blurRad="38100" dist="38100" dir="2700000" algn="tl">
                  <a:srgbClr val="C0C0C0"/>
                </a:outerShdw>
              </a:effectLst>
              <a:latin typeface="Calibri" pitchFamily="34" charset="0"/>
            </a:endParaRPr>
          </a:p>
        </p:txBody>
      </p:sp>
      <p:sp>
        <p:nvSpPr>
          <p:cNvPr id="186372" name="Rectangle 23"/>
          <p:cNvSpPr>
            <a:spLocks noGrp="1" noChangeArrowheads="1"/>
          </p:cNvSpPr>
          <p:nvPr>
            <p:ph type="body" idx="1"/>
          </p:nvPr>
        </p:nvSpPr>
        <p:spPr>
          <a:xfrm>
            <a:off x="1117601" y="3197225"/>
            <a:ext cx="10257367" cy="2889250"/>
          </a:xfrm>
          <a:solidFill>
            <a:schemeClr val="bg1"/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defRPr/>
            </a:pPr>
            <a:r>
              <a:rPr lang="en-US" altLang="fr-FR" dirty="0" err="1">
                <a:latin typeface="Calibri" panose="020F0502020204030204" pitchFamily="34" charset="0"/>
              </a:rPr>
              <a:t>Quand</a:t>
            </a:r>
            <a:r>
              <a:rPr lang="en-US" altLang="fr-FR" dirty="0">
                <a:latin typeface="Calibri" panose="020F0502020204030204" pitchFamily="34" charset="0"/>
              </a:rPr>
              <a:t> la PAM </a:t>
            </a:r>
            <a:r>
              <a:rPr lang="en-US" altLang="fr-FR" dirty="0" err="1">
                <a:latin typeface="Calibri" panose="020F0502020204030204" pitchFamily="34" charset="0"/>
              </a:rPr>
              <a:t>est</a:t>
            </a:r>
            <a:r>
              <a:rPr lang="en-US" altLang="fr-FR" dirty="0">
                <a:latin typeface="Calibri" panose="020F0502020204030204" pitchFamily="34" charset="0"/>
              </a:rPr>
              <a:t> &lt; 65 mmHg </a:t>
            </a:r>
            <a:r>
              <a:rPr lang="en-US" altLang="fr-FR" dirty="0" err="1">
                <a:latin typeface="Calibri" panose="020F0502020204030204" pitchFamily="34" charset="0"/>
              </a:rPr>
              <a:t>en</a:t>
            </a:r>
            <a:r>
              <a:rPr lang="en-US" altLang="fr-FR" dirty="0">
                <a:latin typeface="Calibri" panose="020F0502020204030204" pitchFamily="34" charset="0"/>
              </a:rPr>
              <a:t> </a:t>
            </a:r>
            <a:r>
              <a:rPr lang="en-US" altLang="fr-FR" dirty="0" err="1">
                <a:latin typeface="Calibri" panose="020F0502020204030204" pitchFamily="34" charset="0"/>
              </a:rPr>
              <a:t>dépit</a:t>
            </a:r>
            <a:r>
              <a:rPr lang="en-US" altLang="fr-FR" dirty="0">
                <a:latin typeface="Calibri" panose="020F0502020204030204" pitchFamily="34" charset="0"/>
              </a:rPr>
              <a:t> d’un </a:t>
            </a:r>
            <a:r>
              <a:rPr lang="en-US" altLang="fr-FR" dirty="0" err="1">
                <a:latin typeface="Calibri" panose="020F0502020204030204" pitchFamily="34" charset="0"/>
              </a:rPr>
              <a:t>remplissage</a:t>
            </a:r>
            <a:r>
              <a:rPr lang="en-US" altLang="fr-FR" dirty="0">
                <a:latin typeface="Calibri" panose="020F0502020204030204" pitchFamily="34" charset="0"/>
              </a:rPr>
              <a:t> </a:t>
            </a:r>
            <a:r>
              <a:rPr lang="en-US" altLang="fr-FR" dirty="0" err="1">
                <a:latin typeface="Calibri" panose="020F0502020204030204" pitchFamily="34" charset="0"/>
              </a:rPr>
              <a:t>jugé</a:t>
            </a:r>
            <a:r>
              <a:rPr lang="en-US" altLang="fr-FR" dirty="0">
                <a:latin typeface="Calibri" panose="020F0502020204030204" pitchFamily="34" charset="0"/>
              </a:rPr>
              <a:t> “</a:t>
            </a:r>
            <a:r>
              <a:rPr lang="en-US" altLang="fr-FR" dirty="0" err="1">
                <a:latin typeface="Calibri" panose="020F0502020204030204" pitchFamily="34" charset="0"/>
              </a:rPr>
              <a:t>adéquat</a:t>
            </a:r>
            <a:r>
              <a:rPr lang="en-US" altLang="fr-FR" dirty="0">
                <a:latin typeface="Calibri" panose="020F0502020204030204" pitchFamily="34" charset="0"/>
              </a:rPr>
              <a:t>” </a:t>
            </a:r>
          </a:p>
          <a:p>
            <a:pPr eaLnBrk="1" hangingPunct="1">
              <a:buFont typeface="Wingdings" pitchFamily="2" charset="2"/>
              <a:buNone/>
              <a:defRPr/>
            </a:pPr>
            <a:endParaRPr lang="en-US" altLang="fr-FR" dirty="0">
              <a:latin typeface="Calibri" panose="020F0502020204030204" pitchFamily="34" charset="0"/>
            </a:endParaRPr>
          </a:p>
          <a:p>
            <a:pPr eaLnBrk="1" hangingPunct="1">
              <a:defRPr/>
            </a:pPr>
            <a:r>
              <a:rPr lang="en-US" altLang="fr-FR" dirty="0" err="1">
                <a:latin typeface="Calibri" panose="020F0502020204030204" pitchFamily="34" charset="0"/>
              </a:rPr>
              <a:t>ou</a:t>
            </a:r>
            <a:r>
              <a:rPr lang="en-US" altLang="fr-FR" dirty="0">
                <a:latin typeface="Calibri" panose="020F0502020204030204" pitchFamily="34" charset="0"/>
              </a:rPr>
              <a:t> </a:t>
            </a:r>
            <a:r>
              <a:rPr lang="en-US" altLang="fr-FR" dirty="0" err="1">
                <a:latin typeface="Calibri" panose="020F0502020204030204" pitchFamily="34" charset="0"/>
              </a:rPr>
              <a:t>si</a:t>
            </a:r>
            <a:r>
              <a:rPr lang="en-US" altLang="fr-FR" dirty="0">
                <a:latin typeface="Calibri" panose="020F0502020204030204" pitchFamily="34" charset="0"/>
              </a:rPr>
              <a:t> PAD </a:t>
            </a:r>
            <a:r>
              <a:rPr lang="en-US" altLang="fr-FR" dirty="0" err="1">
                <a:latin typeface="Calibri" panose="020F0502020204030204" pitchFamily="34" charset="0"/>
              </a:rPr>
              <a:t>est</a:t>
            </a:r>
            <a:r>
              <a:rPr lang="en-US" altLang="fr-FR" dirty="0">
                <a:latin typeface="Calibri" panose="020F0502020204030204" pitchFamily="34" charset="0"/>
              </a:rPr>
              <a:t> </a:t>
            </a:r>
            <a:r>
              <a:rPr lang="en-US" altLang="fr-FR" dirty="0" err="1">
                <a:latin typeface="Calibri" panose="020F0502020204030204" pitchFamily="34" charset="0"/>
              </a:rPr>
              <a:t>basse</a:t>
            </a:r>
            <a:r>
              <a:rPr lang="en-US" altLang="fr-FR" dirty="0">
                <a:latin typeface="Calibri" panose="020F0502020204030204" pitchFamily="34" charset="0"/>
              </a:rPr>
              <a:t> </a:t>
            </a:r>
            <a:r>
              <a:rPr lang="en-US" altLang="fr-FR" dirty="0" err="1">
                <a:latin typeface="Calibri" panose="020F0502020204030204" pitchFamily="34" charset="0"/>
              </a:rPr>
              <a:t>même</a:t>
            </a:r>
            <a:r>
              <a:rPr lang="en-US" altLang="fr-FR" dirty="0">
                <a:latin typeface="Calibri" panose="020F0502020204030204" pitchFamily="34" charset="0"/>
              </a:rPr>
              <a:t> </a:t>
            </a:r>
            <a:r>
              <a:rPr lang="en-US" altLang="fr-FR" dirty="0" err="1">
                <a:latin typeface="Calibri" panose="020F0502020204030204" pitchFamily="34" charset="0"/>
              </a:rPr>
              <a:t>si</a:t>
            </a:r>
            <a:r>
              <a:rPr lang="en-US" altLang="fr-FR" dirty="0">
                <a:latin typeface="Calibri" panose="020F0502020204030204" pitchFamily="34" charset="0"/>
              </a:rPr>
              <a:t> le </a:t>
            </a:r>
            <a:r>
              <a:rPr lang="en-US" altLang="fr-FR" dirty="0" err="1">
                <a:latin typeface="Calibri" panose="020F0502020204030204" pitchFamily="34" charset="0"/>
              </a:rPr>
              <a:t>remplissage</a:t>
            </a:r>
            <a:r>
              <a:rPr lang="en-US" altLang="fr-FR" dirty="0">
                <a:latin typeface="Calibri" panose="020F0502020204030204" pitchFamily="34" charset="0"/>
              </a:rPr>
              <a:t> </a:t>
            </a:r>
            <a:r>
              <a:rPr lang="en-US" altLang="fr-FR" dirty="0" err="1">
                <a:latin typeface="Calibri" panose="020F0502020204030204" pitchFamily="34" charset="0"/>
              </a:rPr>
              <a:t>n’est</a:t>
            </a:r>
            <a:r>
              <a:rPr lang="en-US" altLang="fr-FR" dirty="0">
                <a:latin typeface="Calibri" panose="020F0502020204030204" pitchFamily="34" charset="0"/>
              </a:rPr>
              <a:t> pas encore “</a:t>
            </a:r>
            <a:r>
              <a:rPr lang="en-US" altLang="fr-FR" dirty="0" err="1">
                <a:latin typeface="Calibri" panose="020F0502020204030204" pitchFamily="34" charset="0"/>
              </a:rPr>
              <a:t>adéquat</a:t>
            </a:r>
            <a:r>
              <a:rPr lang="en-US" altLang="fr-FR" dirty="0">
                <a:latin typeface="Calibri" panose="020F0502020204030204" pitchFamily="34" charset="0"/>
              </a:rPr>
              <a:t>”</a:t>
            </a:r>
          </a:p>
          <a:p>
            <a:pPr eaLnBrk="1" hangingPunct="1">
              <a:defRPr/>
            </a:pPr>
            <a:endParaRPr lang="en-US" altLang="fr-FR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eaLnBrk="1" hangingPunct="1">
              <a:defRPr/>
            </a:pPr>
            <a:endParaRPr lang="fr-FR" altLang="fr-FR" dirty="0"/>
          </a:p>
        </p:txBody>
      </p:sp>
    </p:spTree>
    <p:extLst>
      <p:ext uri="{BB962C8B-B14F-4D97-AF65-F5344CB8AC3E}">
        <p14:creationId xmlns:p14="http://schemas.microsoft.com/office/powerpoint/2010/main" val="2894647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1037" y="1"/>
            <a:ext cx="5873858" cy="1944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880" y="2540432"/>
            <a:ext cx="3888313" cy="3724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0811" y="2781946"/>
            <a:ext cx="3643672" cy="31830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26807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16000" y="762000"/>
            <a:ext cx="10566400" cy="989308"/>
          </a:xfrm>
        </p:spPr>
        <p:txBody>
          <a:bodyPr/>
          <a:lstStyle/>
          <a:p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Inflation hydro- sodée en réanimation</a:t>
            </a:r>
            <a:endParaRPr lang="fr-F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117601" y="2743200"/>
            <a:ext cx="10257367" cy="3343277"/>
          </a:xfrm>
        </p:spPr>
        <p:txBody>
          <a:bodyPr/>
          <a:lstStyle/>
          <a:p>
            <a:r>
              <a:rPr lang="fr-FR" dirty="0" smtClean="0">
                <a:latin typeface="Calibri" panose="020F0502020204030204" pitchFamily="34" charset="0"/>
              </a:rPr>
              <a:t>2- Chez le malade grave de réanimation, la survenue d’un bilan hydro-sodé positif, le plus souvent conséquence du remplissage vasculaire, est généralement observé.</a:t>
            </a:r>
          </a:p>
          <a:p>
            <a:r>
              <a:rPr lang="fr-FR" dirty="0">
                <a:latin typeface="Calibri" panose="020F0502020204030204" pitchFamily="34" charset="0"/>
              </a:rPr>
              <a:t>3- Un bilan hydro- sodé positif est un marqueur indépendant d’augmentation de la </a:t>
            </a:r>
            <a:r>
              <a:rPr lang="fr-FR" dirty="0" err="1" smtClean="0">
                <a:latin typeface="Calibri" panose="020F0502020204030204" pitchFamily="34" charset="0"/>
              </a:rPr>
              <a:t>morbi</a:t>
            </a:r>
            <a:r>
              <a:rPr lang="fr-FR" dirty="0" smtClean="0">
                <a:latin typeface="Calibri" panose="020F0502020204030204" pitchFamily="34" charset="0"/>
              </a:rPr>
              <a:t>- mortalité </a:t>
            </a:r>
            <a:r>
              <a:rPr lang="fr-FR" dirty="0">
                <a:latin typeface="Calibri" panose="020F0502020204030204" pitchFamily="34" charset="0"/>
              </a:rPr>
              <a:t>au cours du choc </a:t>
            </a:r>
            <a:r>
              <a:rPr lang="fr-FR" dirty="0" smtClean="0">
                <a:latin typeface="Calibri" panose="020F0502020204030204" pitchFamily="34" charset="0"/>
              </a:rPr>
              <a:t>septique et de l’insuffisance respiratoire aigue. </a:t>
            </a:r>
            <a:endParaRPr lang="fr-FR" dirty="0">
              <a:latin typeface="Calibri" panose="020F0502020204030204" pitchFamily="34" charset="0"/>
            </a:endParaRPr>
          </a:p>
          <a:p>
            <a:endParaRPr lang="fr-FR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5737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600" y="2773484"/>
            <a:ext cx="10256838" cy="29017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1037" y="1"/>
            <a:ext cx="5873858" cy="1944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22035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1037" y="0"/>
            <a:ext cx="7960962" cy="18830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2625" y="6215627"/>
            <a:ext cx="6429375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0279" y="2347993"/>
            <a:ext cx="8369084" cy="3815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6404067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Inflation hydro- </a:t>
            </a:r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sodée en réanimation</a:t>
            </a:r>
            <a:endParaRPr lang="fr-F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117601" y="2696705"/>
            <a:ext cx="10257367" cy="3389771"/>
          </a:xfrm>
        </p:spPr>
        <p:txBody>
          <a:bodyPr/>
          <a:lstStyle/>
          <a:p>
            <a:r>
              <a:rPr lang="fr-FR" dirty="0" smtClean="0">
                <a:latin typeface="Calibri" panose="020F0502020204030204" pitchFamily="34" charset="0"/>
              </a:rPr>
              <a:t>12- L’utilisation de la CRRT (</a:t>
            </a:r>
            <a:r>
              <a:rPr lang="fr-FR" i="1" dirty="0" err="1">
                <a:latin typeface="Calibri" panose="020F0502020204030204" pitchFamily="34" charset="0"/>
              </a:rPr>
              <a:t>C</a:t>
            </a:r>
            <a:r>
              <a:rPr lang="fr-FR" i="1" dirty="0" err="1" smtClean="0">
                <a:latin typeface="Calibri" panose="020F0502020204030204" pitchFamily="34" charset="0"/>
              </a:rPr>
              <a:t>ontinuous</a:t>
            </a:r>
            <a:r>
              <a:rPr lang="fr-FR" i="1" dirty="0" smtClean="0">
                <a:latin typeface="Calibri" panose="020F0502020204030204" pitchFamily="34" charset="0"/>
              </a:rPr>
              <a:t> </a:t>
            </a:r>
            <a:r>
              <a:rPr lang="fr-FR" i="1" dirty="0" err="1">
                <a:latin typeface="Calibri" panose="020F0502020204030204" pitchFamily="34" charset="0"/>
              </a:rPr>
              <a:t>R</a:t>
            </a:r>
            <a:r>
              <a:rPr lang="fr-FR" i="1" dirty="0" err="1" smtClean="0">
                <a:latin typeface="Calibri" panose="020F0502020204030204" pitchFamily="34" charset="0"/>
              </a:rPr>
              <a:t>enal</a:t>
            </a:r>
            <a:r>
              <a:rPr lang="fr-FR" i="1" dirty="0" smtClean="0">
                <a:latin typeface="Calibri" panose="020F0502020204030204" pitchFamily="34" charset="0"/>
              </a:rPr>
              <a:t> </a:t>
            </a:r>
            <a:r>
              <a:rPr lang="fr-FR" i="1" dirty="0">
                <a:latin typeface="Calibri" panose="020F0502020204030204" pitchFamily="34" charset="0"/>
              </a:rPr>
              <a:t>R</a:t>
            </a:r>
            <a:r>
              <a:rPr lang="fr-FR" i="1" dirty="0" smtClean="0">
                <a:latin typeface="Calibri" panose="020F0502020204030204" pitchFamily="34" charset="0"/>
              </a:rPr>
              <a:t>emplacement </a:t>
            </a:r>
            <a:r>
              <a:rPr lang="fr-FR" i="1" dirty="0" err="1">
                <a:latin typeface="Calibri" panose="020F0502020204030204" pitchFamily="34" charset="0"/>
              </a:rPr>
              <a:t>T</a:t>
            </a:r>
            <a:r>
              <a:rPr lang="fr-FR" i="1" dirty="0" err="1" smtClean="0">
                <a:latin typeface="Calibri" panose="020F0502020204030204" pitchFamily="34" charset="0"/>
              </a:rPr>
              <a:t>herapy</a:t>
            </a:r>
            <a:r>
              <a:rPr lang="fr-FR" i="1" dirty="0" smtClean="0">
                <a:latin typeface="Calibri" panose="020F0502020204030204" pitchFamily="34" charset="0"/>
              </a:rPr>
              <a:t> </a:t>
            </a:r>
            <a:r>
              <a:rPr lang="fr-FR" dirty="0" smtClean="0">
                <a:latin typeface="Calibri" panose="020F0502020204030204" pitchFamily="34" charset="0"/>
              </a:rPr>
              <a:t>plutôt que de l’ IH (</a:t>
            </a:r>
            <a:r>
              <a:rPr lang="fr-FR" i="1" dirty="0" smtClean="0">
                <a:latin typeface="Calibri" panose="020F0502020204030204" pitchFamily="34" charset="0"/>
              </a:rPr>
              <a:t>Intermittent </a:t>
            </a:r>
            <a:r>
              <a:rPr lang="fr-FR" i="1" dirty="0" err="1">
                <a:latin typeface="Calibri" panose="020F0502020204030204" pitchFamily="34" charset="0"/>
              </a:rPr>
              <a:t>H</a:t>
            </a:r>
            <a:r>
              <a:rPr lang="fr-FR" i="1" dirty="0" err="1" smtClean="0">
                <a:latin typeface="Calibri" panose="020F0502020204030204" pitchFamily="34" charset="0"/>
              </a:rPr>
              <a:t>emodialysis</a:t>
            </a:r>
            <a:r>
              <a:rPr lang="fr-FR" dirty="0" smtClean="0">
                <a:latin typeface="Calibri" panose="020F0502020204030204" pitchFamily="34" charset="0"/>
              </a:rPr>
              <a:t>) serait à privilégier pour éviter les épisodes hypotensifs, mais elle ne diminue pas la durée de la dépendance vis-à-vis de l’EER.</a:t>
            </a:r>
            <a:endParaRPr lang="fr-FR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7333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1448" y="2362200"/>
            <a:ext cx="6029142" cy="3724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8529" y="139484"/>
            <a:ext cx="7253207" cy="17513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22168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3032" y="55932"/>
            <a:ext cx="7268704" cy="18813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8124" y="2673458"/>
            <a:ext cx="4364018" cy="47439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ZoneTexte 3"/>
          <p:cNvSpPr txBox="1"/>
          <p:nvPr/>
        </p:nvSpPr>
        <p:spPr>
          <a:xfrm>
            <a:off x="8547315" y="3308888"/>
            <a:ext cx="247285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i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A: cardio- </a:t>
            </a:r>
            <a:r>
              <a:rPr lang="fr-FR" sz="1600" i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renal</a:t>
            </a:r>
            <a:r>
              <a:rPr lang="fr-FR" sz="1600" i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 syndrome</a:t>
            </a:r>
          </a:p>
          <a:p>
            <a:r>
              <a:rPr lang="fr-FR" sz="1600" i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B: single </a:t>
            </a:r>
            <a:r>
              <a:rPr lang="fr-FR" sz="1600" i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renal</a:t>
            </a:r>
            <a:r>
              <a:rPr lang="fr-FR" sz="1600" i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 </a:t>
            </a:r>
            <a:r>
              <a:rPr lang="fr-FR" sz="1600" i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organ</a:t>
            </a:r>
            <a:r>
              <a:rPr lang="fr-FR" sz="1600" i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 </a:t>
            </a:r>
            <a:r>
              <a:rPr lang="fr-FR" sz="1600" i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failure</a:t>
            </a:r>
            <a:endParaRPr lang="fr-FR" sz="1600" i="1" dirty="0" smtClean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</a:endParaRPr>
          </a:p>
          <a:p>
            <a:r>
              <a:rPr lang="fr-FR" sz="1600" i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C: sepsis</a:t>
            </a:r>
          </a:p>
          <a:p>
            <a:r>
              <a:rPr lang="fr-FR" sz="1600" i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D: </a:t>
            </a:r>
            <a:r>
              <a:rPr lang="fr-FR" sz="1600" i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septic</a:t>
            </a:r>
            <a:r>
              <a:rPr lang="fr-FR" sz="1600" i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 </a:t>
            </a:r>
            <a:r>
              <a:rPr lang="fr-FR" sz="1600" i="1" dirty="0" err="1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shock</a:t>
            </a:r>
            <a:endParaRPr lang="fr-FR" sz="1600" i="1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3572359" y="4951708"/>
            <a:ext cx="4223288" cy="225500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5245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3803" y="2534837"/>
            <a:ext cx="10256838" cy="36424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3032" y="55932"/>
            <a:ext cx="7268704" cy="18813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21346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4285" y="1"/>
            <a:ext cx="6695267" cy="19895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6631" y="2490787"/>
            <a:ext cx="5438775" cy="3467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2248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Inflation hydro- </a:t>
            </a:r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sodée en réanimation</a:t>
            </a:r>
            <a:endParaRPr lang="fr-F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117601" y="2967925"/>
            <a:ext cx="10257367" cy="3118551"/>
          </a:xfrm>
        </p:spPr>
        <p:txBody>
          <a:bodyPr/>
          <a:lstStyle/>
          <a:p>
            <a:pPr algn="just"/>
            <a:r>
              <a:rPr lang="fr-FR" dirty="0" smtClean="0">
                <a:latin typeface="Calibri" panose="020F0502020204030204" pitchFamily="34" charset="0"/>
              </a:rPr>
              <a:t>13- Une déplétion hydro sodée bien conduite diminue la durée de la ventilation mécanique au cours du SDRA, le recours à l’hémodialyse au cours du choc septique, et l’incidence de l’insuffisance rénale.</a:t>
            </a:r>
            <a:endParaRPr lang="fr-FR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0517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5282" y="0"/>
            <a:ext cx="7586420" cy="18196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7732" y="6491852"/>
            <a:ext cx="62484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2854" y="2371866"/>
            <a:ext cx="5200068" cy="41199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7197" y="2642462"/>
            <a:ext cx="4315815" cy="33208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39394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7532" y="0"/>
            <a:ext cx="6667141" cy="1664776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8723" y="2355010"/>
            <a:ext cx="4824061" cy="4331399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1573" y="2282854"/>
            <a:ext cx="3485072" cy="4403555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9790" y="1664776"/>
            <a:ext cx="3412209" cy="194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4424767" y="3370882"/>
            <a:ext cx="2231756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100" dirty="0" err="1">
                <a:solidFill>
                  <a:srgbClr val="000000"/>
                </a:solidFill>
                <a:latin typeface="Calibri" panose="020F0502020204030204" pitchFamily="34" charset="0"/>
              </a:rPr>
              <a:t>Seven</a:t>
            </a:r>
            <a:r>
              <a:rPr lang="fr-FR" sz="110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fr-FR" sz="1100" dirty="0" err="1">
                <a:solidFill>
                  <a:srgbClr val="000000"/>
                </a:solidFill>
                <a:latin typeface="Calibri" panose="020F0502020204030204" pitchFamily="34" charset="0"/>
              </a:rPr>
              <a:t>day</a:t>
            </a:r>
            <a:r>
              <a:rPr lang="fr-FR" sz="110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fr-FR" sz="1100" dirty="0" err="1">
                <a:solidFill>
                  <a:srgbClr val="000000"/>
                </a:solidFill>
                <a:latin typeface="Calibri" panose="020F0502020204030204" pitchFamily="34" charset="0"/>
              </a:rPr>
              <a:t>period</a:t>
            </a:r>
            <a:r>
              <a:rPr lang="fr-FR" sz="1100" dirty="0">
                <a:solidFill>
                  <a:srgbClr val="000000"/>
                </a:solidFill>
                <a:latin typeface="Calibri" panose="020F0502020204030204" pitchFamily="34" charset="0"/>
              </a:rPr>
              <a:t> of the </a:t>
            </a:r>
            <a:r>
              <a:rPr lang="fr-FR" sz="1100" dirty="0" err="1" smtClean="0">
                <a:solidFill>
                  <a:srgbClr val="000000"/>
                </a:solidFill>
                <a:latin typeface="Calibri" panose="020F0502020204030204" pitchFamily="34" charset="0"/>
              </a:rPr>
              <a:t>study</a:t>
            </a:r>
            <a:r>
              <a:rPr lang="fr-FR" sz="1100" i="1" dirty="0" smtClean="0">
                <a:solidFill>
                  <a:srgbClr val="000000"/>
                </a:solidFill>
                <a:latin typeface="Calibri" panose="020F0502020204030204" pitchFamily="34" charset="0"/>
              </a:rPr>
              <a:t>:</a:t>
            </a:r>
          </a:p>
          <a:p>
            <a:r>
              <a:rPr lang="fr-FR" sz="1100" b="1" i="1" dirty="0" smtClean="0">
                <a:solidFill>
                  <a:srgbClr val="000000"/>
                </a:solidFill>
                <a:latin typeface="Calibri" panose="020F0502020204030204" pitchFamily="34" charset="0"/>
              </a:rPr>
              <a:t>136 </a:t>
            </a:r>
            <a:r>
              <a:rPr lang="fr-FR" sz="1100" b="1" i="1" dirty="0">
                <a:solidFill>
                  <a:srgbClr val="000000"/>
                </a:solidFill>
                <a:latin typeface="Calibri" panose="020F0502020204030204" pitchFamily="34" charset="0"/>
              </a:rPr>
              <a:t>ml </a:t>
            </a:r>
            <a:r>
              <a:rPr lang="fr-FR" sz="1100" i="1" dirty="0">
                <a:solidFill>
                  <a:srgbClr val="000000"/>
                </a:solidFill>
                <a:latin typeface="Calibri" panose="020F0502020204030204" pitchFamily="34" charset="0"/>
              </a:rPr>
              <a:t>in the conservative </a:t>
            </a:r>
            <a:r>
              <a:rPr lang="fr-FR" sz="1100" i="1" dirty="0" smtClean="0">
                <a:solidFill>
                  <a:srgbClr val="000000"/>
                </a:solidFill>
                <a:latin typeface="Calibri" panose="020F0502020204030204" pitchFamily="34" charset="0"/>
              </a:rPr>
              <a:t>and </a:t>
            </a:r>
            <a:r>
              <a:rPr lang="fr-FR" sz="1100" b="1" i="1" dirty="0" smtClean="0">
                <a:solidFill>
                  <a:srgbClr val="000000"/>
                </a:solidFill>
                <a:latin typeface="Calibri" panose="020F0502020204030204" pitchFamily="34" charset="0"/>
              </a:rPr>
              <a:t>6992 </a:t>
            </a:r>
            <a:r>
              <a:rPr lang="fr-FR" sz="1100" b="1" i="1" dirty="0">
                <a:solidFill>
                  <a:srgbClr val="000000"/>
                </a:solidFill>
                <a:latin typeface="Calibri" panose="020F0502020204030204" pitchFamily="34" charset="0"/>
              </a:rPr>
              <a:t>ml </a:t>
            </a:r>
            <a:r>
              <a:rPr lang="fr-FR" sz="1100" i="1" dirty="0">
                <a:solidFill>
                  <a:srgbClr val="000000"/>
                </a:solidFill>
                <a:latin typeface="Calibri" panose="020F0502020204030204" pitchFamily="34" charset="0"/>
              </a:rPr>
              <a:t>in the </a:t>
            </a:r>
            <a:r>
              <a:rPr lang="fr-FR" sz="1100" i="1" dirty="0" err="1">
                <a:solidFill>
                  <a:srgbClr val="000000"/>
                </a:solidFill>
                <a:latin typeface="Calibri" panose="020F0502020204030204" pitchFamily="34" charset="0"/>
              </a:rPr>
              <a:t>liberal</a:t>
            </a:r>
            <a:r>
              <a:rPr lang="fr-FR" sz="1100" i="1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fr-FR" sz="1100" i="1" dirty="0" err="1">
                <a:solidFill>
                  <a:srgbClr val="000000"/>
                </a:solidFill>
                <a:latin typeface="Calibri" panose="020F0502020204030204" pitchFamily="34" charset="0"/>
              </a:rPr>
              <a:t>strategy</a:t>
            </a:r>
            <a:r>
              <a:rPr lang="fr-FR" sz="1100" i="1" dirty="0">
                <a:solidFill>
                  <a:srgbClr val="000000"/>
                </a:solidFill>
                <a:latin typeface="Calibri" panose="020F0502020204030204" pitchFamily="34" charset="0"/>
              </a:rPr>
              <a:t> group (p&lt;0,001)</a:t>
            </a:r>
          </a:p>
        </p:txBody>
      </p:sp>
    </p:spTree>
    <p:extLst>
      <p:ext uri="{BB962C8B-B14F-4D97-AF65-F5344CB8AC3E}">
        <p14:creationId xmlns:p14="http://schemas.microsoft.com/office/powerpoint/2010/main" val="3013259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5953" y="2362200"/>
            <a:ext cx="2513823" cy="43020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1947" y="134884"/>
            <a:ext cx="6762750" cy="162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3075" y="6455206"/>
            <a:ext cx="2828925" cy="35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6432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2253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3029" y="0"/>
            <a:ext cx="7838342" cy="1968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9126" y="3590938"/>
            <a:ext cx="10549180" cy="7893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40967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3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6081" y="5992470"/>
            <a:ext cx="4026239" cy="705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7681" y="1186685"/>
            <a:ext cx="8816640" cy="4486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</a:extLst>
        </p:spPr>
      </p:pic>
      <p:sp>
        <p:nvSpPr>
          <p:cNvPr id="3075" name="Text Box 3"/>
          <p:cNvSpPr txBox="1">
            <a:spLocks noChangeArrowheads="1"/>
          </p:cNvSpPr>
          <p:nvPr/>
        </p:nvSpPr>
        <p:spPr bwMode="auto">
          <a:xfrm>
            <a:off x="216961" y="5770687"/>
            <a:ext cx="11756159" cy="2089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Ctr="1">
            <a:spAutoFit/>
          </a:bodyPr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>
              <a:lnSpc>
                <a:spcPct val="97000"/>
              </a:lnSpc>
              <a:buClr>
                <a:srgbClr val="000000"/>
              </a:buClr>
              <a:buSzPct val="45000"/>
              <a:buFont typeface="StarSymbol" charset="0"/>
              <a:buNone/>
            </a:pPr>
            <a:r>
              <a:rPr lang="en-GB" altLang="fr-FR" sz="1400" b="1">
                <a:solidFill>
                  <a:srgbClr val="000000"/>
                </a:solidFill>
                <a:latin typeface="Arial" pitchFamily="34" charset="0"/>
              </a:rPr>
              <a:t>Frutos-Vivar, F. et al. Chest 2006;130:1664-1671</a:t>
            </a:r>
          </a:p>
        </p:txBody>
      </p:sp>
      <p:sp>
        <p:nvSpPr>
          <p:cNvPr id="3076" name="Text Box 4"/>
          <p:cNvSpPr txBox="1">
            <a:spLocks noChangeArrowheads="1"/>
          </p:cNvSpPr>
          <p:nvPr/>
        </p:nvSpPr>
        <p:spPr bwMode="auto">
          <a:xfrm>
            <a:off x="216961" y="443351"/>
            <a:ext cx="11756159" cy="298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 anchorCtr="1">
            <a:spAutoFit/>
          </a:bodyPr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</a:tabLs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>
              <a:lnSpc>
                <a:spcPct val="97000"/>
              </a:lnSpc>
              <a:buClr>
                <a:srgbClr val="000000"/>
              </a:buClr>
              <a:buSzPct val="45000"/>
              <a:buFont typeface="StarSymbol" charset="0"/>
              <a:buNone/>
            </a:pPr>
            <a:r>
              <a:rPr lang="en-GB" altLang="fr-FR" sz="2000" b="1">
                <a:solidFill>
                  <a:srgbClr val="000000"/>
                </a:solidFill>
                <a:latin typeface="Arial" pitchFamily="34" charset="0"/>
              </a:rPr>
              <a:t>Reintubation rate by fluid balance category</a:t>
            </a:r>
          </a:p>
        </p:txBody>
      </p:sp>
    </p:spTree>
    <p:extLst>
      <p:ext uri="{BB962C8B-B14F-4D97-AF65-F5344CB8AC3E}">
        <p14:creationId xmlns:p14="http://schemas.microsoft.com/office/powerpoint/2010/main" val="350939866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Inflation hydro- </a:t>
            </a:r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sodée en réanimation</a:t>
            </a:r>
            <a:endParaRPr lang="fr-F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117601" y="2967925"/>
            <a:ext cx="10257367" cy="3118551"/>
          </a:xfrm>
        </p:spPr>
        <p:txBody>
          <a:bodyPr/>
          <a:lstStyle/>
          <a:p>
            <a:pPr algn="just"/>
            <a:r>
              <a:rPr lang="fr-FR" dirty="0" smtClean="0">
                <a:latin typeface="Calibri" panose="020F0502020204030204" pitchFamily="34" charset="0"/>
              </a:rPr>
              <a:t>14- L’association fréquente entre inflation hydro sodée et insuffisance rénale exige l’utilisation de solutés de remplissage non néphrotoxiques et la prise en charge d’un éventuel syndrome cardio rénal associé.</a:t>
            </a:r>
            <a:endParaRPr lang="fr-FR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066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9904"/>
            <a:ext cx="5718875" cy="18077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2215" y="6619158"/>
            <a:ext cx="2552700" cy="25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6779" y="-9903"/>
            <a:ext cx="3573209" cy="6629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05" y="1710063"/>
            <a:ext cx="4547299" cy="48740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88579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5536" y="201639"/>
            <a:ext cx="5962650" cy="161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9699" y="2425453"/>
            <a:ext cx="8135644" cy="38436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8918" y="6378603"/>
            <a:ext cx="1962150" cy="23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33832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5383" y="2476084"/>
            <a:ext cx="6594529" cy="3943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5536" y="201639"/>
            <a:ext cx="5962650" cy="161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8918" y="6378603"/>
            <a:ext cx="1962150" cy="23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63581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7533" y="0"/>
            <a:ext cx="7098868" cy="1968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ZoneTexte 1"/>
          <p:cNvSpPr txBox="1"/>
          <p:nvPr/>
        </p:nvSpPr>
        <p:spPr>
          <a:xfrm>
            <a:off x="9097505" y="6400800"/>
            <a:ext cx="23826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000000"/>
                </a:solidFill>
                <a:latin typeface="Calibri" panose="020F0502020204030204" pitchFamily="34" charset="0"/>
              </a:rPr>
              <a:t>(NEJM,2018;28 Février)</a:t>
            </a:r>
            <a:endParaRPr lang="fr-FR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9246" y="2348686"/>
            <a:ext cx="6067587" cy="4236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50531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887" y="389879"/>
            <a:ext cx="11621777" cy="54762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8648053" y="5841157"/>
            <a:ext cx="333988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>
                <a:solidFill>
                  <a:srgbClr val="000000"/>
                </a:solidFill>
                <a:latin typeface="Calibri" panose="020F0502020204030204" pitchFamily="34" charset="0"/>
              </a:rPr>
              <a:t>(NEJM,2018;28 Février)</a:t>
            </a:r>
          </a:p>
        </p:txBody>
      </p:sp>
    </p:spTree>
    <p:extLst>
      <p:ext uri="{BB962C8B-B14F-4D97-AF65-F5344CB8AC3E}">
        <p14:creationId xmlns:p14="http://schemas.microsoft.com/office/powerpoint/2010/main" val="4061897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7532" y="0"/>
            <a:ext cx="6393052" cy="2000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942" y="6473772"/>
            <a:ext cx="4807058" cy="3842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8095" y="2289087"/>
            <a:ext cx="9314481" cy="42459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12460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395" y="2658622"/>
            <a:ext cx="11004605" cy="3081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7532" y="0"/>
            <a:ext cx="6393052" cy="2000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942" y="6473772"/>
            <a:ext cx="4807058" cy="3842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7274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3252" y="3153903"/>
            <a:ext cx="9411445" cy="21542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1947" y="134884"/>
            <a:ext cx="6762750" cy="162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3075" y="6455206"/>
            <a:ext cx="2828925" cy="35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24260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Inflation hydro- </a:t>
            </a:r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sodée en réanimation</a:t>
            </a:r>
            <a:endParaRPr lang="fr-F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117601" y="3022169"/>
            <a:ext cx="10257367" cy="3064307"/>
          </a:xfrm>
        </p:spPr>
        <p:txBody>
          <a:bodyPr/>
          <a:lstStyle/>
          <a:p>
            <a:pPr algn="just"/>
            <a:r>
              <a:rPr lang="fr-FR" dirty="0" smtClean="0">
                <a:latin typeface="Calibri" panose="020F0502020204030204" pitchFamily="34" charset="0"/>
              </a:rPr>
              <a:t>15- Une balance hydro- sodée positive à la sortie de réanimation augmente de manière indépendante la morbidité. Mais la stratégie « conservatrice » de l’étude FACCT pourrait avoir des conséquences inattendues sur les fonctions cognitives.</a:t>
            </a:r>
            <a:endParaRPr lang="fr-FR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3053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0780" y="1"/>
            <a:ext cx="7891220" cy="17088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4083" y="3169402"/>
            <a:ext cx="4824050" cy="17823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9873" y="3084164"/>
            <a:ext cx="4978317" cy="18675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8133" y="6162352"/>
            <a:ext cx="5686425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0797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1741" y="162733"/>
            <a:ext cx="5540645" cy="1815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3059" y="6528661"/>
            <a:ext cx="6191250" cy="21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2597" y="2471981"/>
            <a:ext cx="4091553" cy="40450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2020" y="2471981"/>
            <a:ext cx="4348658" cy="3336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 bwMode="auto">
          <a:xfrm>
            <a:off x="4711485" y="1301858"/>
            <a:ext cx="5292671" cy="65092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2400" b="0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8942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Inflation hydro- </a:t>
            </a:r>
            <a:r>
              <a:rPr lang="fr-FR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sodée en réanimation</a:t>
            </a:r>
            <a:br>
              <a:rPr lang="fr-FR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</a:br>
            <a:r>
              <a:rPr lang="fr-FR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- </a:t>
            </a:r>
            <a:r>
              <a:rPr lang="fr-FR" sz="3200" i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take</a:t>
            </a:r>
            <a:r>
              <a:rPr lang="fr-FR" sz="32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 home message- insuffisance circulatoire aigue</a:t>
            </a:r>
            <a:endParaRPr lang="fr-FR" sz="32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117601" y="2797445"/>
            <a:ext cx="10257367" cy="3289032"/>
          </a:xfrm>
        </p:spPr>
        <p:txBody>
          <a:bodyPr/>
          <a:lstStyle/>
          <a:p>
            <a:pPr algn="just"/>
            <a:r>
              <a:rPr lang="fr-FR" sz="1800" dirty="0">
                <a:latin typeface="Calibri" panose="020F0502020204030204" pitchFamily="34" charset="0"/>
              </a:rPr>
              <a:t>1- La réanimation initiale </a:t>
            </a:r>
            <a:r>
              <a:rPr lang="fr-FR" sz="1800" dirty="0" smtClean="0">
                <a:latin typeface="Calibri" panose="020F0502020204030204" pitchFamily="34" charset="0"/>
              </a:rPr>
              <a:t>comporte </a:t>
            </a:r>
            <a:r>
              <a:rPr lang="fr-FR" sz="1800" dirty="0">
                <a:latin typeface="Calibri" panose="020F0502020204030204" pitchFamily="34" charset="0"/>
              </a:rPr>
              <a:t>en priorité un remplissage </a:t>
            </a:r>
            <a:r>
              <a:rPr lang="fr-FR" sz="1800" dirty="0" smtClean="0">
                <a:latin typeface="Calibri" panose="020F0502020204030204" pitchFamily="34" charset="0"/>
              </a:rPr>
              <a:t>vasculaire</a:t>
            </a:r>
          </a:p>
          <a:p>
            <a:pPr algn="just"/>
            <a:r>
              <a:rPr lang="fr-FR" sz="1800" dirty="0">
                <a:latin typeface="Calibri" panose="020F0502020204030204" pitchFamily="34" charset="0"/>
              </a:rPr>
              <a:t>2- L</a:t>
            </a:r>
            <a:r>
              <a:rPr lang="fr-FR" sz="1800" dirty="0" smtClean="0">
                <a:latin typeface="Calibri" panose="020F0502020204030204" pitchFamily="34" charset="0"/>
              </a:rPr>
              <a:t>a </a:t>
            </a:r>
            <a:r>
              <a:rPr lang="fr-FR" sz="1800" dirty="0">
                <a:latin typeface="Calibri" panose="020F0502020204030204" pitchFamily="34" charset="0"/>
              </a:rPr>
              <a:t>survenue d’un bilan hydro-sodé positif, le plus souvent conséquence du remplissage vasculaire, est généralement observé</a:t>
            </a:r>
            <a:r>
              <a:rPr lang="fr-FR" sz="1800" dirty="0" smtClean="0">
                <a:latin typeface="Calibri" panose="020F0502020204030204" pitchFamily="34" charset="0"/>
              </a:rPr>
              <a:t>.</a:t>
            </a:r>
          </a:p>
          <a:p>
            <a:pPr algn="just"/>
            <a:r>
              <a:rPr lang="fr-FR" sz="1800" dirty="0">
                <a:latin typeface="Calibri" panose="020F0502020204030204" pitchFamily="34" charset="0"/>
              </a:rPr>
              <a:t>3- Un bilan hydro- sodé positif est un marqueur indépendant d’augmentation de la mortalité </a:t>
            </a:r>
            <a:endParaRPr lang="fr-FR" sz="1800" dirty="0" smtClean="0">
              <a:latin typeface="Calibri" panose="020F0502020204030204" pitchFamily="34" charset="0"/>
            </a:endParaRPr>
          </a:p>
          <a:p>
            <a:pPr algn="just"/>
            <a:r>
              <a:rPr lang="fr-FR" sz="1800" dirty="0" smtClean="0">
                <a:latin typeface="Calibri" panose="020F0502020204030204" pitchFamily="34" charset="0"/>
              </a:rPr>
              <a:t>4- </a:t>
            </a:r>
            <a:r>
              <a:rPr lang="fr-FR" sz="1800" dirty="0">
                <a:latin typeface="Calibri" panose="020F0502020204030204" pitchFamily="34" charset="0"/>
              </a:rPr>
              <a:t>Un bilan hydro-sodé positif est le plus souvent associé à une insuffisance rénale aigue- cause ou </a:t>
            </a:r>
            <a:r>
              <a:rPr lang="fr-FR" sz="1800" dirty="0" smtClean="0">
                <a:latin typeface="Calibri" panose="020F0502020204030204" pitchFamily="34" charset="0"/>
              </a:rPr>
              <a:t>conséquence-</a:t>
            </a:r>
          </a:p>
          <a:p>
            <a:pPr algn="just"/>
            <a:r>
              <a:rPr lang="fr-FR" sz="1800" dirty="0" smtClean="0">
                <a:latin typeface="Calibri" panose="020F0502020204030204" pitchFamily="34" charset="0"/>
              </a:rPr>
              <a:t>5- </a:t>
            </a:r>
            <a:r>
              <a:rPr lang="fr-FR" sz="1800" dirty="0">
                <a:latin typeface="Calibri" panose="020F0502020204030204" pitchFamily="34" charset="0"/>
              </a:rPr>
              <a:t>Cependant </a:t>
            </a:r>
            <a:r>
              <a:rPr lang="fr-FR" sz="1800" dirty="0" smtClean="0">
                <a:latin typeface="Calibri" panose="020F0502020204030204" pitchFamily="34" charset="0"/>
              </a:rPr>
              <a:t>par lui-même, un </a:t>
            </a:r>
            <a:r>
              <a:rPr lang="fr-FR" sz="1800" dirty="0">
                <a:latin typeface="Calibri" panose="020F0502020204030204" pitchFamily="34" charset="0"/>
              </a:rPr>
              <a:t>bilan hydro- sodé positif a un retentissement péjoratif sur l’ensemble des organes</a:t>
            </a:r>
          </a:p>
          <a:p>
            <a:pPr algn="just"/>
            <a:endParaRPr lang="fr-FR" sz="1800" dirty="0">
              <a:latin typeface="Calibri" panose="020F0502020204030204" pitchFamily="34" charset="0"/>
            </a:endParaRPr>
          </a:p>
          <a:p>
            <a:pPr algn="just"/>
            <a:endParaRPr lang="fr-FR" sz="1800" dirty="0">
              <a:latin typeface="Calibri" panose="020F0502020204030204" pitchFamily="34" charset="0"/>
            </a:endParaRPr>
          </a:p>
          <a:p>
            <a:pPr algn="just"/>
            <a:endParaRPr lang="fr-FR" sz="1800" dirty="0">
              <a:latin typeface="Calibri" panose="020F0502020204030204" pitchFamily="34" charset="0"/>
            </a:endParaRPr>
          </a:p>
          <a:p>
            <a:pPr algn="just"/>
            <a:endParaRPr lang="fr-FR" sz="180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2994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Inflation hydro- </a:t>
            </a:r>
            <a:r>
              <a:rPr lang="fr-FR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sodée en réanimation</a:t>
            </a:r>
            <a:br>
              <a:rPr lang="fr-FR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</a:br>
            <a:r>
              <a:rPr lang="fr-FR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- </a:t>
            </a:r>
            <a:r>
              <a:rPr lang="fr-FR" sz="3200" i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take</a:t>
            </a:r>
            <a:r>
              <a:rPr lang="fr-FR" sz="32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 </a:t>
            </a:r>
            <a:r>
              <a:rPr lang="fr-FR" sz="32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home message-insuffisance circulatoire aigue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117601" y="2580469"/>
            <a:ext cx="10257367" cy="3506008"/>
          </a:xfrm>
        </p:spPr>
        <p:txBody>
          <a:bodyPr/>
          <a:lstStyle/>
          <a:p>
            <a:r>
              <a:rPr lang="fr-FR" sz="1800" dirty="0" smtClean="0">
                <a:latin typeface="Calibri" panose="020F0502020204030204" pitchFamily="34" charset="0"/>
              </a:rPr>
              <a:t>6- </a:t>
            </a:r>
            <a:r>
              <a:rPr lang="fr-FR" sz="1800" dirty="0">
                <a:latin typeface="Calibri" panose="020F0502020204030204" pitchFamily="34" charset="0"/>
              </a:rPr>
              <a:t>L’</a:t>
            </a:r>
            <a:r>
              <a:rPr lang="fr-FR" sz="1800" dirty="0" err="1">
                <a:latin typeface="Calibri" panose="020F0502020204030204" pitchFamily="34" charset="0"/>
              </a:rPr>
              <a:t>oédème</a:t>
            </a:r>
            <a:r>
              <a:rPr lang="fr-FR" sz="1800" dirty="0">
                <a:latin typeface="Calibri" panose="020F0502020204030204" pitchFamily="34" charset="0"/>
              </a:rPr>
              <a:t> interstitiel </a:t>
            </a:r>
            <a:r>
              <a:rPr lang="fr-FR" sz="1800" dirty="0" smtClean="0">
                <a:latin typeface="Calibri" panose="020F0502020204030204" pitchFamily="34" charset="0"/>
              </a:rPr>
              <a:t>la </a:t>
            </a:r>
            <a:r>
              <a:rPr lang="fr-FR" sz="1800" dirty="0">
                <a:latin typeface="Calibri" panose="020F0502020204030204" pitchFamily="34" charset="0"/>
              </a:rPr>
              <a:t>conséquence de la perte de l’intégrité du glycocalyx endothélial et de la matrice </a:t>
            </a:r>
            <a:r>
              <a:rPr lang="fr-FR" sz="1800" dirty="0" smtClean="0">
                <a:latin typeface="Calibri" panose="020F0502020204030204" pitchFamily="34" charset="0"/>
              </a:rPr>
              <a:t>extracellulaire.</a:t>
            </a:r>
            <a:endParaRPr lang="fr-FR" sz="1800" dirty="0">
              <a:latin typeface="Calibri" panose="020F0502020204030204" pitchFamily="34" charset="0"/>
            </a:endParaRPr>
          </a:p>
          <a:p>
            <a:r>
              <a:rPr lang="fr-FR" sz="1800" dirty="0" smtClean="0">
                <a:latin typeface="Calibri" panose="020F0502020204030204" pitchFamily="34" charset="0"/>
              </a:rPr>
              <a:t>7- </a:t>
            </a:r>
            <a:r>
              <a:rPr lang="fr-FR" sz="1800" dirty="0">
                <a:latin typeface="Calibri" panose="020F0502020204030204" pitchFamily="34" charset="0"/>
              </a:rPr>
              <a:t>Les modalités d’administration des solutés de remplissage </a:t>
            </a:r>
            <a:r>
              <a:rPr lang="fr-FR" sz="1800" dirty="0" smtClean="0">
                <a:latin typeface="Calibri" panose="020F0502020204030204" pitchFamily="34" charset="0"/>
              </a:rPr>
              <a:t>restent </a:t>
            </a:r>
            <a:r>
              <a:rPr lang="fr-FR" sz="1800" dirty="0">
                <a:latin typeface="Calibri" panose="020F0502020204030204" pitchFamily="34" charset="0"/>
              </a:rPr>
              <a:t>très empiriques et sans doute excessives en regard d’une élimination rénale insuffisante.</a:t>
            </a:r>
          </a:p>
          <a:p>
            <a:r>
              <a:rPr lang="fr-FR" sz="1800" dirty="0" smtClean="0">
                <a:latin typeface="Calibri" panose="020F0502020204030204" pitchFamily="34" charset="0"/>
              </a:rPr>
              <a:t>8- </a:t>
            </a:r>
            <a:r>
              <a:rPr lang="fr-FR" sz="1800" dirty="0">
                <a:latin typeface="Calibri" panose="020F0502020204030204" pitchFamily="34" charset="0"/>
              </a:rPr>
              <a:t>Les modalités d’administration des solutés de remplissage </a:t>
            </a:r>
            <a:r>
              <a:rPr lang="fr-FR" sz="1800" dirty="0" smtClean="0">
                <a:latin typeface="Calibri" panose="020F0502020204030204" pitchFamily="34" charset="0"/>
              </a:rPr>
              <a:t>devraient se </a:t>
            </a:r>
            <a:r>
              <a:rPr lang="fr-FR" sz="1800" dirty="0">
                <a:latin typeface="Calibri" panose="020F0502020204030204" pitchFamily="34" charset="0"/>
              </a:rPr>
              <a:t>concevoir selon le rationnel </a:t>
            </a:r>
            <a:r>
              <a:rPr lang="fr-FR" sz="1800" dirty="0" smtClean="0">
                <a:latin typeface="Calibri" panose="020F0502020204030204" pitchFamily="34" charset="0"/>
              </a:rPr>
              <a:t>suivant: </a:t>
            </a:r>
            <a:r>
              <a:rPr lang="fr-FR" sz="1800" b="1" i="1" dirty="0" smtClean="0">
                <a:latin typeface="Calibri" panose="020F0502020204030204" pitchFamily="34" charset="0"/>
              </a:rPr>
              <a:t>Ressuscitation </a:t>
            </a:r>
            <a:r>
              <a:rPr lang="fr-FR" sz="1800" b="1" i="1" dirty="0">
                <a:latin typeface="Calibri" panose="020F0502020204030204" pitchFamily="34" charset="0"/>
              </a:rPr>
              <a:t>(réanimation </a:t>
            </a:r>
            <a:r>
              <a:rPr lang="fr-FR" sz="1800" b="1" i="1" dirty="0" smtClean="0">
                <a:latin typeface="Calibri" panose="020F0502020204030204" pitchFamily="34" charset="0"/>
              </a:rPr>
              <a:t>initiale), Optimisation, Stabilisation, Evacuation</a:t>
            </a:r>
            <a:endParaRPr lang="fr-FR" sz="1800" b="1" i="1" dirty="0">
              <a:latin typeface="Calibri" panose="020F0502020204030204" pitchFamily="34" charset="0"/>
            </a:endParaRPr>
          </a:p>
          <a:p>
            <a:pPr algn="just"/>
            <a:r>
              <a:rPr lang="fr-FR" sz="1800" dirty="0" smtClean="0">
                <a:latin typeface="Calibri" panose="020F0502020204030204" pitchFamily="34" charset="0"/>
              </a:rPr>
              <a:t>9- </a:t>
            </a:r>
            <a:r>
              <a:rPr lang="fr-FR" sz="1800" dirty="0">
                <a:latin typeface="Calibri" panose="020F0502020204030204" pitchFamily="34" charset="0"/>
              </a:rPr>
              <a:t>L’utilisation d’indices prédictifs de la réponse au remplissage vasculaire avec l’objectif d’une administration réfléchie du remplissage vasculaire devrait être systématique.</a:t>
            </a:r>
          </a:p>
          <a:p>
            <a:pPr algn="just"/>
            <a:r>
              <a:rPr lang="fr-FR" sz="1800" dirty="0" smtClean="0">
                <a:latin typeface="Calibri" panose="020F0502020204030204" pitchFamily="34" charset="0"/>
              </a:rPr>
              <a:t>10- </a:t>
            </a:r>
            <a:r>
              <a:rPr lang="fr-FR" sz="1800" dirty="0">
                <a:latin typeface="Calibri" panose="020F0502020204030204" pitchFamily="34" charset="0"/>
              </a:rPr>
              <a:t>Sachant </a:t>
            </a:r>
            <a:r>
              <a:rPr lang="fr-FR" sz="1800" b="1" dirty="0">
                <a:latin typeface="Calibri" panose="020F0502020204030204" pitchFamily="34" charset="0"/>
              </a:rPr>
              <a:t>qu’inflation hydro- sodée </a:t>
            </a:r>
            <a:r>
              <a:rPr lang="fr-FR" sz="1800" dirty="0">
                <a:latin typeface="Calibri" panose="020F0502020204030204" pitchFamily="34" charset="0"/>
              </a:rPr>
              <a:t>n’est pas synonyme d’</a:t>
            </a:r>
            <a:r>
              <a:rPr lang="fr-FR" sz="1800" b="1" dirty="0" err="1">
                <a:latin typeface="Calibri" panose="020F0502020204030204" pitchFamily="34" charset="0"/>
              </a:rPr>
              <a:t>hypervolémie</a:t>
            </a:r>
            <a:r>
              <a:rPr lang="fr-FR" sz="1800" dirty="0">
                <a:latin typeface="Calibri" panose="020F0502020204030204" pitchFamily="34" charset="0"/>
              </a:rPr>
              <a:t> la pratique d’épreuves dynamiques (notion de reverse </a:t>
            </a:r>
            <a:r>
              <a:rPr lang="fr-FR" sz="1800" dirty="0" err="1">
                <a:latin typeface="Calibri" panose="020F0502020204030204" pitchFamily="34" charset="0"/>
              </a:rPr>
              <a:t>fluid</a:t>
            </a:r>
            <a:r>
              <a:rPr lang="fr-FR" sz="1800" dirty="0">
                <a:latin typeface="Calibri" panose="020F0502020204030204" pitchFamily="34" charset="0"/>
              </a:rPr>
              <a:t> challenge) pour prédire la bonne tolérance de la déplétion hydro- sodée </a:t>
            </a:r>
            <a:r>
              <a:rPr lang="fr-FR" sz="1800" dirty="0" smtClean="0">
                <a:latin typeface="Calibri" panose="020F0502020204030204" pitchFamily="34" charset="0"/>
              </a:rPr>
              <a:t>pourrait </a:t>
            </a:r>
            <a:r>
              <a:rPr lang="fr-FR" sz="1800" dirty="0">
                <a:latin typeface="Calibri" panose="020F0502020204030204" pitchFamily="34" charset="0"/>
              </a:rPr>
              <a:t>être </a:t>
            </a:r>
            <a:r>
              <a:rPr lang="fr-FR" sz="1800" dirty="0" smtClean="0">
                <a:latin typeface="Calibri" panose="020F0502020204030204" pitchFamily="34" charset="0"/>
              </a:rPr>
              <a:t>proposée</a:t>
            </a:r>
            <a:endParaRPr lang="fr-FR" sz="180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8591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Inflation hydro- </a:t>
            </a:r>
            <a:r>
              <a:rPr lang="fr-FR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sodée en réanimation</a:t>
            </a:r>
            <a:br>
              <a:rPr lang="fr-FR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</a:br>
            <a:r>
              <a:rPr lang="fr-FR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- </a:t>
            </a:r>
            <a:r>
              <a:rPr lang="fr-FR" sz="3200" i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take</a:t>
            </a:r>
            <a:r>
              <a:rPr lang="fr-FR" sz="32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 home message- insuffisance circulatoire aigue</a:t>
            </a:r>
            <a:endParaRPr lang="fr-FR" sz="32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117601" y="2526224"/>
            <a:ext cx="10257367" cy="3882325"/>
          </a:xfrm>
        </p:spPr>
        <p:txBody>
          <a:bodyPr/>
          <a:lstStyle/>
          <a:p>
            <a:pPr algn="just"/>
            <a:r>
              <a:rPr lang="fr-FR" sz="1800" dirty="0">
                <a:latin typeface="Calibri" panose="020F0502020204030204" pitchFamily="34" charset="0"/>
              </a:rPr>
              <a:t>11- </a:t>
            </a:r>
            <a:r>
              <a:rPr lang="fr-FR" sz="1800" dirty="0" smtClean="0">
                <a:latin typeface="Calibri" panose="020F0502020204030204" pitchFamily="34" charset="0"/>
              </a:rPr>
              <a:t>L’administration précoce de noradrénaline au cours du choc septique peut être proposée pour réduire le volume du remplissage vasculaire.</a:t>
            </a:r>
          </a:p>
          <a:p>
            <a:pPr algn="just"/>
            <a:r>
              <a:rPr lang="fr-FR" sz="1800" dirty="0" smtClean="0">
                <a:latin typeface="Calibri" panose="020F0502020204030204" pitchFamily="34" charset="0"/>
              </a:rPr>
              <a:t>12- L’utilisation </a:t>
            </a:r>
            <a:r>
              <a:rPr lang="fr-FR" sz="1800" dirty="0">
                <a:latin typeface="Calibri" panose="020F0502020204030204" pitchFamily="34" charset="0"/>
              </a:rPr>
              <a:t>de la CRRT (</a:t>
            </a:r>
            <a:r>
              <a:rPr lang="fr-FR" sz="1800" i="1" dirty="0" err="1">
                <a:latin typeface="Calibri" panose="020F0502020204030204" pitchFamily="34" charset="0"/>
              </a:rPr>
              <a:t>Continuous</a:t>
            </a:r>
            <a:r>
              <a:rPr lang="fr-FR" sz="1800" i="1" dirty="0">
                <a:latin typeface="Calibri" panose="020F0502020204030204" pitchFamily="34" charset="0"/>
              </a:rPr>
              <a:t> </a:t>
            </a:r>
            <a:r>
              <a:rPr lang="fr-FR" sz="1800" i="1" dirty="0" err="1">
                <a:latin typeface="Calibri" panose="020F0502020204030204" pitchFamily="34" charset="0"/>
              </a:rPr>
              <a:t>Renal</a:t>
            </a:r>
            <a:r>
              <a:rPr lang="fr-FR" sz="1800" i="1" dirty="0">
                <a:latin typeface="Calibri" panose="020F0502020204030204" pitchFamily="34" charset="0"/>
              </a:rPr>
              <a:t> Remplacement </a:t>
            </a:r>
            <a:r>
              <a:rPr lang="fr-FR" sz="1800" i="1" dirty="0" err="1">
                <a:latin typeface="Calibri" panose="020F0502020204030204" pitchFamily="34" charset="0"/>
              </a:rPr>
              <a:t>Therapy</a:t>
            </a:r>
            <a:r>
              <a:rPr lang="fr-FR" sz="1800" i="1" dirty="0">
                <a:latin typeface="Calibri" panose="020F0502020204030204" pitchFamily="34" charset="0"/>
              </a:rPr>
              <a:t> </a:t>
            </a:r>
            <a:r>
              <a:rPr lang="fr-FR" sz="1800" dirty="0">
                <a:latin typeface="Calibri" panose="020F0502020204030204" pitchFamily="34" charset="0"/>
              </a:rPr>
              <a:t>plutôt que de l’ IH (</a:t>
            </a:r>
            <a:r>
              <a:rPr lang="fr-FR" sz="1800" i="1" dirty="0">
                <a:latin typeface="Calibri" panose="020F0502020204030204" pitchFamily="34" charset="0"/>
              </a:rPr>
              <a:t>Intermittent </a:t>
            </a:r>
            <a:r>
              <a:rPr lang="fr-FR" sz="1800" i="1" dirty="0" err="1">
                <a:latin typeface="Calibri" panose="020F0502020204030204" pitchFamily="34" charset="0"/>
              </a:rPr>
              <a:t>Hemodialysis</a:t>
            </a:r>
            <a:r>
              <a:rPr lang="fr-FR" sz="1800" dirty="0">
                <a:latin typeface="Calibri" panose="020F0502020204030204" pitchFamily="34" charset="0"/>
              </a:rPr>
              <a:t>) serait à privilégier pour éviter les épisodes hypotensifs, mais elle ne diminue pas la durée de la dépendance vis-à-vis de l’EER.</a:t>
            </a:r>
          </a:p>
          <a:p>
            <a:pPr algn="just"/>
            <a:r>
              <a:rPr lang="fr-FR" sz="1800" dirty="0" smtClean="0">
                <a:latin typeface="Calibri" panose="020F0502020204030204" pitchFamily="34" charset="0"/>
              </a:rPr>
              <a:t>13- </a:t>
            </a:r>
            <a:r>
              <a:rPr lang="fr-FR" sz="1800" dirty="0">
                <a:latin typeface="Calibri" panose="020F0502020204030204" pitchFamily="34" charset="0"/>
              </a:rPr>
              <a:t>Une déplétion hydro sodée bien conduite diminue la durée de la ventilation mécanique au cours du SDRA, le recours à l’hémodialyse et l’incidence de l’insuffisance rénale </a:t>
            </a:r>
            <a:r>
              <a:rPr lang="fr-FR" sz="1800" dirty="0" smtClean="0">
                <a:latin typeface="Calibri" panose="020F0502020204030204" pitchFamily="34" charset="0"/>
              </a:rPr>
              <a:t>au </a:t>
            </a:r>
            <a:r>
              <a:rPr lang="fr-FR" sz="1800" dirty="0">
                <a:latin typeface="Calibri" panose="020F0502020204030204" pitchFamily="34" charset="0"/>
              </a:rPr>
              <a:t>cours du choc septique</a:t>
            </a:r>
            <a:r>
              <a:rPr lang="fr-FR" sz="1800" dirty="0" smtClean="0">
                <a:latin typeface="Calibri" panose="020F0502020204030204" pitchFamily="34" charset="0"/>
              </a:rPr>
              <a:t>,.</a:t>
            </a:r>
            <a:endParaRPr lang="fr-FR" sz="1800" dirty="0">
              <a:latin typeface="Calibri" panose="020F0502020204030204" pitchFamily="34" charset="0"/>
            </a:endParaRPr>
          </a:p>
          <a:p>
            <a:pPr algn="just"/>
            <a:r>
              <a:rPr lang="fr-FR" sz="1800" dirty="0" smtClean="0">
                <a:latin typeface="Calibri" panose="020F0502020204030204" pitchFamily="34" charset="0"/>
              </a:rPr>
              <a:t>14- </a:t>
            </a:r>
            <a:r>
              <a:rPr lang="fr-FR" sz="1800" dirty="0">
                <a:latin typeface="Calibri" panose="020F0502020204030204" pitchFamily="34" charset="0"/>
              </a:rPr>
              <a:t>L’association fréquente entre inflation hydro sodée et insuffisance rénale exige l’utilisation de solutés de remplissage non néphrotoxiques et la prise en charge d’un éventuel syndrome cardio rénal associé.</a:t>
            </a:r>
          </a:p>
          <a:p>
            <a:pPr algn="just"/>
            <a:r>
              <a:rPr lang="fr-FR" sz="1800" dirty="0" smtClean="0">
                <a:latin typeface="Calibri" panose="020F0502020204030204" pitchFamily="34" charset="0"/>
              </a:rPr>
              <a:t>15- </a:t>
            </a:r>
            <a:r>
              <a:rPr lang="fr-FR" sz="1800" dirty="0">
                <a:latin typeface="Calibri" panose="020F0502020204030204" pitchFamily="34" charset="0"/>
              </a:rPr>
              <a:t>Une balance hydro- sodée positive à la sortie de réanimation augmente de manière indépendante la </a:t>
            </a:r>
            <a:r>
              <a:rPr lang="fr-FR" sz="1800" dirty="0" smtClean="0">
                <a:latin typeface="Calibri" panose="020F0502020204030204" pitchFamily="34" charset="0"/>
              </a:rPr>
              <a:t>morbidité. Mais une </a:t>
            </a:r>
            <a:r>
              <a:rPr lang="fr-FR" sz="1800" dirty="0">
                <a:latin typeface="Calibri" panose="020F0502020204030204" pitchFamily="34" charset="0"/>
              </a:rPr>
              <a:t>stratégie « conservatrice » </a:t>
            </a:r>
            <a:r>
              <a:rPr lang="fr-FR" sz="1800" dirty="0" smtClean="0">
                <a:latin typeface="Calibri" panose="020F0502020204030204" pitchFamily="34" charset="0"/>
              </a:rPr>
              <a:t>pourrait </a:t>
            </a:r>
            <a:r>
              <a:rPr lang="fr-FR" sz="1800" dirty="0">
                <a:latin typeface="Calibri" panose="020F0502020204030204" pitchFamily="34" charset="0"/>
              </a:rPr>
              <a:t>avoir des conséquences inattendues sur les fonctions cognitives</a:t>
            </a:r>
            <a:r>
              <a:rPr lang="fr-FR" sz="1800" dirty="0" smtClean="0">
                <a:latin typeface="Calibri" panose="020F0502020204030204" pitchFamily="34" charset="0"/>
              </a:rPr>
              <a:t>.</a:t>
            </a:r>
            <a:endParaRPr lang="fr-FR" sz="180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8591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1382" y="2347993"/>
            <a:ext cx="2684361" cy="43653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3075" y="6455206"/>
            <a:ext cx="2828925" cy="35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9782" y="54243"/>
            <a:ext cx="7307451" cy="19140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3034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3956" y="2362200"/>
            <a:ext cx="9364126" cy="3724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1976" y="0"/>
            <a:ext cx="6512943" cy="19386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74903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apsules">
  <a:themeElements>
    <a:clrScheme name="Capsules 1">
      <a:dk1>
        <a:srgbClr val="003366"/>
      </a:dk1>
      <a:lt1>
        <a:srgbClr val="FFFFFF"/>
      </a:lt1>
      <a:dk2>
        <a:srgbClr val="006666"/>
      </a:dk2>
      <a:lt2>
        <a:srgbClr val="666699"/>
      </a:lt2>
      <a:accent1>
        <a:srgbClr val="33CCCC"/>
      </a:accent1>
      <a:accent2>
        <a:srgbClr val="99CC99"/>
      </a:accent2>
      <a:accent3>
        <a:srgbClr val="FFFFFF"/>
      </a:accent3>
      <a:accent4>
        <a:srgbClr val="002A56"/>
      </a:accent4>
      <a:accent5>
        <a:srgbClr val="ADE2E2"/>
      </a:accent5>
      <a:accent6>
        <a:srgbClr val="8AB98A"/>
      </a:accent6>
      <a:hlink>
        <a:srgbClr val="003366"/>
      </a:hlink>
      <a:folHlink>
        <a:srgbClr val="CC99FF"/>
      </a:folHlink>
    </a:clrScheme>
    <a:fontScheme name="Capsule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altLang="fr-FR" sz="2400" b="0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Calibri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altLang="fr-FR" sz="2400" b="0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Calibri" pitchFamily="34" charset="0"/>
          </a:defRPr>
        </a:defPPr>
      </a:lstStyle>
    </a:lnDef>
  </a:objectDefaults>
  <a:extraClrSchemeLst>
    <a:extraClrScheme>
      <a:clrScheme name="Capsules 1">
        <a:dk1>
          <a:srgbClr val="003366"/>
        </a:dk1>
        <a:lt1>
          <a:srgbClr val="FFFFFF"/>
        </a:lt1>
        <a:dk2>
          <a:srgbClr val="006666"/>
        </a:dk2>
        <a:lt2>
          <a:srgbClr val="666699"/>
        </a:lt2>
        <a:accent1>
          <a:srgbClr val="33CCCC"/>
        </a:accent1>
        <a:accent2>
          <a:srgbClr val="99CC99"/>
        </a:accent2>
        <a:accent3>
          <a:srgbClr val="FFFFFF"/>
        </a:accent3>
        <a:accent4>
          <a:srgbClr val="002A56"/>
        </a:accent4>
        <a:accent5>
          <a:srgbClr val="ADE2E2"/>
        </a:accent5>
        <a:accent6>
          <a:srgbClr val="8AB98A"/>
        </a:accent6>
        <a:hlink>
          <a:srgbClr val="003366"/>
        </a:hlink>
        <a:folHlink>
          <a:srgbClr val="CC99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apsules 2">
        <a:dk1>
          <a:srgbClr val="000000"/>
        </a:dk1>
        <a:lt1>
          <a:srgbClr val="FFFFFF"/>
        </a:lt1>
        <a:dk2>
          <a:srgbClr val="000000"/>
        </a:dk2>
        <a:lt2>
          <a:srgbClr val="808000"/>
        </a:lt2>
        <a:accent1>
          <a:srgbClr val="FFCC99"/>
        </a:accent1>
        <a:accent2>
          <a:srgbClr val="99CC00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8AB900"/>
        </a:accent6>
        <a:hlink>
          <a:srgbClr val="336600"/>
        </a:hlink>
        <a:folHlink>
          <a:srgbClr val="FF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apsules 3">
        <a:dk1>
          <a:srgbClr val="006699"/>
        </a:dk1>
        <a:lt1>
          <a:srgbClr val="FFFFFF"/>
        </a:lt1>
        <a:dk2>
          <a:srgbClr val="6699FF"/>
        </a:dk2>
        <a:lt2>
          <a:srgbClr val="FFFFFF"/>
        </a:lt2>
        <a:accent1>
          <a:srgbClr val="33CCCC"/>
        </a:accent1>
        <a:accent2>
          <a:srgbClr val="006699"/>
        </a:accent2>
        <a:accent3>
          <a:srgbClr val="B8CAFF"/>
        </a:accent3>
        <a:accent4>
          <a:srgbClr val="DADADA"/>
        </a:accent4>
        <a:accent5>
          <a:srgbClr val="ADE2E2"/>
        </a:accent5>
        <a:accent6>
          <a:srgbClr val="005C8A"/>
        </a:accent6>
        <a:hlink>
          <a:srgbClr val="99CC00"/>
        </a:hlink>
        <a:folHlink>
          <a:srgbClr val="FFFF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psules 4">
        <a:dk1>
          <a:srgbClr val="000000"/>
        </a:dk1>
        <a:lt1>
          <a:srgbClr val="FFFFFF"/>
        </a:lt1>
        <a:dk2>
          <a:srgbClr val="9900CC"/>
        </a:dk2>
        <a:lt2>
          <a:srgbClr val="006600"/>
        </a:lt2>
        <a:accent1>
          <a:srgbClr val="33CC33"/>
        </a:accent1>
        <a:accent2>
          <a:srgbClr val="FFCC66"/>
        </a:accent2>
        <a:accent3>
          <a:srgbClr val="FFFFFF"/>
        </a:accent3>
        <a:accent4>
          <a:srgbClr val="000000"/>
        </a:accent4>
        <a:accent5>
          <a:srgbClr val="ADE2AD"/>
        </a:accent5>
        <a:accent6>
          <a:srgbClr val="E7B95C"/>
        </a:accent6>
        <a:hlink>
          <a:srgbClr val="0033CC"/>
        </a:hlink>
        <a:folHlink>
          <a:srgbClr val="CC00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apsules 5">
        <a:dk1>
          <a:srgbClr val="000066"/>
        </a:dk1>
        <a:lt1>
          <a:srgbClr val="FFFFFF"/>
        </a:lt1>
        <a:dk2>
          <a:srgbClr val="336699"/>
        </a:dk2>
        <a:lt2>
          <a:srgbClr val="FFFFEB"/>
        </a:lt2>
        <a:accent1>
          <a:srgbClr val="99CCFF"/>
        </a:accent1>
        <a:accent2>
          <a:srgbClr val="9999FF"/>
        </a:accent2>
        <a:accent3>
          <a:srgbClr val="ADB8CA"/>
        </a:accent3>
        <a:accent4>
          <a:srgbClr val="DADADA"/>
        </a:accent4>
        <a:accent5>
          <a:srgbClr val="CAE2FF"/>
        </a:accent5>
        <a:accent6>
          <a:srgbClr val="8A8AE7"/>
        </a:accent6>
        <a:hlink>
          <a:srgbClr val="CCCCFF"/>
        </a:hlink>
        <a:folHlink>
          <a:srgbClr val="C68D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psules 6">
        <a:dk1>
          <a:srgbClr val="808000"/>
        </a:dk1>
        <a:lt1>
          <a:srgbClr val="FFFFFF"/>
        </a:lt1>
        <a:dk2>
          <a:srgbClr val="006666"/>
        </a:dk2>
        <a:lt2>
          <a:srgbClr val="FFFFFF"/>
        </a:lt2>
        <a:accent1>
          <a:srgbClr val="FFCC66"/>
        </a:accent1>
        <a:accent2>
          <a:srgbClr val="00ACA8"/>
        </a:accent2>
        <a:accent3>
          <a:srgbClr val="AAB8B8"/>
        </a:accent3>
        <a:accent4>
          <a:srgbClr val="DADADA"/>
        </a:accent4>
        <a:accent5>
          <a:srgbClr val="FFE2B8"/>
        </a:accent5>
        <a:accent6>
          <a:srgbClr val="009B98"/>
        </a:accent6>
        <a:hlink>
          <a:srgbClr val="CCCC00"/>
        </a:hlink>
        <a:folHlink>
          <a:srgbClr val="33CC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psules 7">
        <a:dk1>
          <a:srgbClr val="FFFFCC"/>
        </a:dk1>
        <a:lt1>
          <a:srgbClr val="FFFFFF"/>
        </a:lt1>
        <a:dk2>
          <a:srgbClr val="660033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B8AAAD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FFCC00"/>
        </a:hlink>
        <a:folHlink>
          <a:srgbClr val="FF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psules 8">
        <a:dk1>
          <a:srgbClr val="FF0000"/>
        </a:dk1>
        <a:lt1>
          <a:srgbClr val="FFFFFF"/>
        </a:lt1>
        <a:dk2>
          <a:srgbClr val="000000"/>
        </a:dk2>
        <a:lt2>
          <a:srgbClr val="FFFFFF"/>
        </a:lt2>
        <a:accent1>
          <a:srgbClr val="FFCC00"/>
        </a:accent1>
        <a:accent2>
          <a:srgbClr val="CC3300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B92D00"/>
        </a:accent6>
        <a:hlink>
          <a:srgbClr val="FF6600"/>
        </a:hlink>
        <a:folHlink>
          <a:srgbClr val="FF7C8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8153</TotalTime>
  <Words>1165</Words>
  <Application>Microsoft Office PowerPoint</Application>
  <PresentationFormat>Personnalisé</PresentationFormat>
  <Paragraphs>130</Paragraphs>
  <Slides>75</Slides>
  <Notes>2</Notes>
  <HiddenSlides>3</HiddenSlides>
  <MMClips>0</MMClips>
  <ScaleCrop>false</ScaleCrop>
  <HeadingPairs>
    <vt:vector size="6" baseType="variant">
      <vt:variant>
        <vt:lpstr>Thème</vt:lpstr>
      </vt:variant>
      <vt:variant>
        <vt:i4>1</vt:i4>
      </vt:variant>
      <vt:variant>
        <vt:lpstr>Serveurs OLE incorporés</vt:lpstr>
      </vt:variant>
      <vt:variant>
        <vt:i4>1</vt:i4>
      </vt:variant>
      <vt:variant>
        <vt:lpstr>Titres des diapositives</vt:lpstr>
      </vt:variant>
      <vt:variant>
        <vt:i4>75</vt:i4>
      </vt:variant>
    </vt:vector>
  </HeadingPairs>
  <TitlesOfParts>
    <vt:vector size="77" baseType="lpstr">
      <vt:lpstr>Capsules</vt:lpstr>
      <vt:lpstr>Image Bitmap</vt:lpstr>
      <vt:lpstr>  </vt:lpstr>
      <vt:lpstr>Inflation hydro- sodée en réanimation</vt:lpstr>
      <vt:lpstr>Présentation PowerPoint</vt:lpstr>
      <vt:lpstr>Présentation PowerPoint</vt:lpstr>
      <vt:lpstr>Inflation hydro- sodée en réanimation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Inflation hydro- sodée en réanimation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Inflation hydro- sodée en réanimation</vt:lpstr>
      <vt:lpstr>Présentation PowerPoint</vt:lpstr>
      <vt:lpstr>Inflation hydro- sodée en réanimation</vt:lpstr>
      <vt:lpstr>Inflation hydro- sodée en réanimation</vt:lpstr>
      <vt:lpstr>Inflation hydro- sodée en réanimation</vt:lpstr>
      <vt:lpstr>Présentation PowerPoint</vt:lpstr>
      <vt:lpstr>Présentation PowerPoint</vt:lpstr>
      <vt:lpstr>Présentation PowerPoint</vt:lpstr>
      <vt:lpstr>Présentation PowerPoint</vt:lpstr>
      <vt:lpstr>Inflation hydro- sodée en réanimation</vt:lpstr>
      <vt:lpstr>Présentation PowerPoint</vt:lpstr>
      <vt:lpstr>Présentation PowerPoint</vt:lpstr>
      <vt:lpstr>Inflation hydro- sodée en réanimation</vt:lpstr>
      <vt:lpstr>Présentation PowerPoint</vt:lpstr>
      <vt:lpstr>Présentation PowerPoint</vt:lpstr>
      <vt:lpstr>Présentation PowerPoint</vt:lpstr>
      <vt:lpstr>Inflation hydro- sodée en réanimation</vt:lpstr>
      <vt:lpstr>Présentation PowerPoint</vt:lpstr>
      <vt:lpstr>Présentation PowerPoint</vt:lpstr>
      <vt:lpstr>Présentation PowerPoint</vt:lpstr>
      <vt:lpstr>Inflation hydro- sodée en réanimation</vt:lpstr>
      <vt:lpstr>Présentation PowerPoint</vt:lpstr>
      <vt:lpstr> Prédiction de la réponse au remplissage vasculaire « reverse fluid challenge »</vt:lpstr>
      <vt:lpstr>Présentation PowerPoint</vt:lpstr>
      <vt:lpstr>Présentation PowerPoint</vt:lpstr>
      <vt:lpstr>Inflation hydro- sodée en réanimation</vt:lpstr>
      <vt:lpstr>Présentation PowerPoint</vt:lpstr>
      <vt:lpstr>Présentation PowerPoint</vt:lpstr>
      <vt:lpstr>     Quand débuter un vasopresseur? </vt:lpstr>
      <vt:lpstr>Présentation PowerPoint</vt:lpstr>
      <vt:lpstr>Présentation PowerPoint</vt:lpstr>
      <vt:lpstr>Présentation PowerPoint</vt:lpstr>
      <vt:lpstr>Inflation hydro- sodée en réanimation</vt:lpstr>
      <vt:lpstr>Présentation PowerPoint</vt:lpstr>
      <vt:lpstr>Présentation PowerPoint</vt:lpstr>
      <vt:lpstr>Présentation PowerPoint</vt:lpstr>
      <vt:lpstr>Présentation PowerPoint</vt:lpstr>
      <vt:lpstr>Inflation hydro- sodée en réanimation</vt:lpstr>
      <vt:lpstr>Présentation PowerPoint</vt:lpstr>
      <vt:lpstr>Présentation PowerPoint</vt:lpstr>
      <vt:lpstr>Présentation PowerPoint</vt:lpstr>
      <vt:lpstr>Présentation PowerPoint</vt:lpstr>
      <vt:lpstr>Inflation hydro- sodée en réanimation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Inflation hydro- sodée en réanimation</vt:lpstr>
      <vt:lpstr>Présentation PowerPoint</vt:lpstr>
      <vt:lpstr>Présentation PowerPoint</vt:lpstr>
      <vt:lpstr>Inflation hydro- sodée en réanimation - take home message- insuffisance circulatoire aigue</vt:lpstr>
      <vt:lpstr>Inflation hydro- sodée en réanimation - take home message-insuffisance circulatoire aigue</vt:lpstr>
      <vt:lpstr>Inflation hydro- sodée en réanimation - take home message- insuffisance circulatoire aigue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christian richard</dc:creator>
  <cp:lastModifiedBy>RICHARD Christian</cp:lastModifiedBy>
  <cp:revision>283</cp:revision>
  <dcterms:created xsi:type="dcterms:W3CDTF">2017-02-05T18:05:27Z</dcterms:created>
  <dcterms:modified xsi:type="dcterms:W3CDTF">2018-03-26T15:01:58Z</dcterms:modified>
</cp:coreProperties>
</file>